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63" r:id="rId5"/>
    <p:sldId id="256" r:id="rId6"/>
    <p:sldId id="260" r:id="rId7"/>
    <p:sldId id="261" r:id="rId8"/>
    <p:sldId id="25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0D8FE2-ED74-C3D6-5854-09027E22110D}" v="38" dt="2025-06-09T14:28:24.205"/>
    <p1510:client id="{C4C214FD-EB5D-4F42-9A9F-E69A3EC2EAE0}" v="8" dt="2025-06-09T09:14:42.0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7" d="100"/>
          <a:sy n="147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AD269-87E4-4D88-B661-C1AD319C76DA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B1329-A068-4A75-A015-0E2466AF7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215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5153-23F3-6E25-01DD-6EA8B979FD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CBDF57-1614-6922-876C-2E9A02B113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04E8D-421C-4C84-0D81-0BEEB4383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EC8B2-43AE-4581-BFDC-19AE916CF569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CEC34-9605-86A0-50CE-58B205173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03FF9-02B1-81A7-B19D-ABC5C11D9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8F99-AFD3-491F-8F38-A4EF55BE0F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286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D1636-40B4-AD89-7E62-59FF81793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328F3D-1867-F213-6965-62C1BC62CD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68E79-3511-BBC4-EF89-D4E37E2E5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EC8B2-43AE-4581-BFDC-19AE916CF569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AB528-6483-1FE0-374F-541251041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6D21B-572F-323B-853D-52613DB2C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8F99-AFD3-491F-8F38-A4EF55BE0F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666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89A6B2-8C7E-CCDB-4D16-8D724463BE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37B143-02CD-22E6-6DE9-2CDDCC0196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636562-E4A1-076B-B506-D4F4F88DC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EC8B2-43AE-4581-BFDC-19AE916CF569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64E2D-AD6D-5535-484B-713A3C800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27869-B6A5-4DF5-F3F3-CFB5AD311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8F99-AFD3-491F-8F38-A4EF55BE0F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173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E831D-3F0E-4542-755D-24CDDE21F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4859D-35D3-F4BE-56F9-DA5D1119C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B243C-9C63-1390-207A-CB041BBA2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EC8B2-43AE-4581-BFDC-19AE916CF569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8B0AC0-0B70-4246-B3F5-2F160BBE7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B7A6A-7FB7-B2B2-65E4-1C3073C8A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8F99-AFD3-491F-8F38-A4EF55BE0F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914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7D583-F1AC-D4DF-CB0A-BA291D75E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020D4-FF17-042C-9915-A3F32B7FA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3CCED-9046-AD8E-B9EF-126FFB61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EC8B2-43AE-4581-BFDC-19AE916CF569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6B4768-E351-9BCC-E1FE-FB9B564DE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28C55-B367-374E-B278-65E431985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8F99-AFD3-491F-8F38-A4EF55BE0F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55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79DCA-09F7-41E6-49D8-3C8E9F442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5339F-C719-3A36-0834-B5D6A0CF1B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32C266-FBBB-21E0-F3E1-A21F5C4396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79053B-6341-7139-043E-0575FF43D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EC8B2-43AE-4581-BFDC-19AE916CF569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A03066-B6E1-EF7D-D6E8-11075A9E9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886153-ED9F-25AF-79DA-01587431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8F99-AFD3-491F-8F38-A4EF55BE0F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312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96DF5-963F-84F4-B588-A31ACE093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9824FD-B4E4-1AA0-7B23-D7CD8FFDB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C4F3FC-72AC-3344-28EA-13906498D0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AEB65F-31B6-533A-7B03-5293B91062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53E547-CF4B-830F-CFEA-CABD8DF629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F9E0F2-3A1B-4297-6ACE-98B763C3E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EC8B2-43AE-4581-BFDC-19AE916CF569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4F3068-C7D6-5C86-B17B-A0784F6FA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DCA3B2-97B2-2892-A779-FBFE104A6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8F99-AFD3-491F-8F38-A4EF55BE0F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727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BCAD4-0273-14AD-3F76-7DAB44D87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F418CC-5292-B8D6-4962-CEF1F97B5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EC8B2-43AE-4581-BFDC-19AE916CF569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522F1F-7690-EAF9-E629-10EBD1529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E9F580-EB6D-AD96-3826-AA3BEF22C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8F99-AFD3-491F-8F38-A4EF55BE0F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990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C3B55F-2D1B-9A8C-0F72-B34A44795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EC8B2-43AE-4581-BFDC-19AE916CF569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C1E09-0644-FD39-19D9-36CF8A0CA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BF49D0-3165-679E-994B-11D445C23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8F99-AFD3-491F-8F38-A4EF55BE0F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72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BAD50-A965-1C61-6DCA-9FA9440A7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C8E5B-78ED-2825-361E-747C521FA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1989E2-0023-96ED-FEB7-9346ED9174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08FD7-B045-E8C8-10F7-74BE8FA45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EC8B2-43AE-4581-BFDC-19AE916CF569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B1C9D-0ADB-48E3-8D15-96E8E20DE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3F0FE8-399D-32F4-546E-8E53CAA6C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8F99-AFD3-491F-8F38-A4EF55BE0F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734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D3390-CE51-FB85-8DD5-D301C4EEC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295DAF-E33E-CB8B-3131-EBC7D1B6AD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CC28F7-9274-C997-CA13-2A62236B25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498A95-E072-99C7-86B6-9FB5246D3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EC8B2-43AE-4581-BFDC-19AE916CF569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53758D-4FE7-0866-DD9C-E1A54A2E9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F76191-A388-1C4F-8EB9-67A56511A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8F99-AFD3-491F-8F38-A4EF55BE0F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650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F15FF2-B232-BFAD-4543-56D2BAEB5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46170F-5EF9-FFB1-D578-C647DD116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C38C2-5C34-F2FA-5924-639CB1AEDB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3EC8B2-43AE-4581-BFDC-19AE916CF569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B55FC3-7110-93C6-F7CE-D2CC16AA72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AA63D-7756-DF0A-6452-E8FE631D6B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4C8F99-AFD3-491F-8F38-A4EF55BE0F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296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731E7D-952F-8D8C-7D6E-DC48BEDE8A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iagram of steps to a research process&#10;&#10;AI-generated content may be incorrect.">
            <a:extLst>
              <a:ext uri="{FF2B5EF4-FFF2-40B4-BE49-F238E27FC236}">
                <a16:creationId xmlns:a16="http://schemas.microsoft.com/office/drawing/2014/main" id="{260A0C32-81FB-8690-A9F6-FE3D99565B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538" b="1"/>
          <a:stretch/>
        </p:blipFill>
        <p:spPr>
          <a:xfrm>
            <a:off x="-229498" y="-173152"/>
            <a:ext cx="12632654" cy="715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19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diagram of a pathway model&#10;&#10;AI-generated content may be incorrect.">
            <a:extLst>
              <a:ext uri="{FF2B5EF4-FFF2-40B4-BE49-F238E27FC236}">
                <a16:creationId xmlns:a16="http://schemas.microsoft.com/office/drawing/2014/main" id="{8CDC10C7-67E3-108A-AC0B-EA748FD97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F80954A-61A3-9A2E-3C91-704FA2232CF3}"/>
              </a:ext>
            </a:extLst>
          </p:cNvPr>
          <p:cNvSpPr txBox="1"/>
          <p:nvPr/>
        </p:nvSpPr>
        <p:spPr>
          <a:xfrm>
            <a:off x="109728" y="2679192"/>
            <a:ext cx="1600200" cy="38164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100">
                <a:latin typeface="Arial Nova"/>
              </a:rPr>
              <a:t>Urban</a:t>
            </a:r>
            <a:r>
              <a:rPr lang="en-GB" sz="1100">
                <a:latin typeface="Arial Nova"/>
                <a:ea typeface="+mn-lt"/>
                <a:cs typeface="+mn-lt"/>
              </a:rPr>
              <a:t> gardening initiatives in low-income neighbourhoods often face low community engagement, which undermines their sustainability and potential benefits. Key barriers include a lack of accessible knowledge, limited participation mechanisms, and insufficient policy support. This research addresses the gap by identifying effective strategies for improving engagement and long-term participation.</a:t>
            </a:r>
            <a:endParaRPr lang="en-GB" sz="1100">
              <a:latin typeface="Arial Nov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6BD7A6-9378-9DEB-17F4-334CCC12A226}"/>
              </a:ext>
            </a:extLst>
          </p:cNvPr>
          <p:cNvSpPr txBox="1"/>
          <p:nvPr/>
        </p:nvSpPr>
        <p:spPr>
          <a:xfrm>
            <a:off x="1709451" y="2458855"/>
            <a:ext cx="1829717" cy="428578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1050" b="1">
                <a:latin typeface="Arial Nova"/>
                <a:ea typeface="+mn-lt"/>
                <a:cs typeface="+mn-lt"/>
              </a:rPr>
              <a:t>Funding and Resources</a:t>
            </a:r>
            <a:r>
              <a:rPr lang="en-GB" sz="1050">
                <a:latin typeface="Arial Nova"/>
                <a:ea typeface="+mn-lt"/>
                <a:cs typeface="+mn-lt"/>
              </a:rPr>
              <a:t>: Grants from environmental NGOs and local government.</a:t>
            </a:r>
            <a:endParaRPr lang="en-US" sz="1050">
              <a:latin typeface="Arial Nova"/>
            </a:endParaRPr>
          </a:p>
          <a:p>
            <a:endParaRPr lang="en-GB" sz="1050">
              <a:latin typeface="Arial Nova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GB" sz="1050" b="1">
                <a:latin typeface="Arial Nova"/>
                <a:ea typeface="+mn-lt"/>
                <a:cs typeface="+mn-lt"/>
              </a:rPr>
              <a:t>Research and Staff</a:t>
            </a:r>
            <a:r>
              <a:rPr lang="en-GB" sz="1050">
                <a:latin typeface="Arial Nova"/>
                <a:ea typeface="+mn-lt"/>
                <a:cs typeface="+mn-lt"/>
              </a:rPr>
              <a:t>: Interdisciplinary team of urban planners, environmental scientists, and community organizers.</a:t>
            </a:r>
            <a:endParaRPr lang="en-GB" sz="1050">
              <a:latin typeface="Arial Nova"/>
            </a:endParaRPr>
          </a:p>
          <a:p>
            <a:endParaRPr lang="en-GB" sz="1050">
              <a:latin typeface="Arial Nova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GB" sz="1050" b="1">
                <a:latin typeface="Arial Nova"/>
                <a:ea typeface="+mn-lt"/>
                <a:cs typeface="+mn-lt"/>
              </a:rPr>
              <a:t>Participants</a:t>
            </a:r>
            <a:r>
              <a:rPr lang="en-GB" sz="1050">
                <a:latin typeface="Arial Nova"/>
                <a:ea typeface="+mn-lt"/>
                <a:cs typeface="+mn-lt"/>
              </a:rPr>
              <a:t>: Residents of three pilot neighbourhoods, local NGOs, municipal representatives.</a:t>
            </a:r>
            <a:endParaRPr lang="en-GB" sz="1050">
              <a:latin typeface="Arial Nova"/>
            </a:endParaRPr>
          </a:p>
          <a:p>
            <a:pPr marL="285750" indent="-285750">
              <a:buFont typeface="Arial"/>
              <a:buChar char="•"/>
            </a:pPr>
            <a:r>
              <a:rPr lang="en-GB" sz="1050" b="1">
                <a:latin typeface="Arial Nova"/>
                <a:ea typeface="+mn-lt"/>
                <a:cs typeface="+mn-lt"/>
              </a:rPr>
              <a:t>Research Design and Analysis</a:t>
            </a:r>
            <a:r>
              <a:rPr lang="en-GB" sz="1050">
                <a:latin typeface="Arial Nova"/>
                <a:ea typeface="+mn-lt"/>
                <a:cs typeface="+mn-lt"/>
              </a:rPr>
              <a:t>: Mixed-methods approach including surveys, interviews, and participatory workshops.</a:t>
            </a:r>
            <a:endParaRPr lang="en-GB" sz="1050">
              <a:latin typeface="Arial Nova"/>
            </a:endParaRPr>
          </a:p>
          <a:p>
            <a:endParaRPr lang="en-GB" sz="10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C310E2-2A4F-DA70-8592-2EA57372DF87}"/>
              </a:ext>
            </a:extLst>
          </p:cNvPr>
          <p:cNvSpPr txBox="1"/>
          <p:nvPr/>
        </p:nvSpPr>
        <p:spPr>
          <a:xfrm>
            <a:off x="3410161" y="2458855"/>
            <a:ext cx="1765453" cy="414728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1100" b="1">
                <a:latin typeface="Arial Nova"/>
                <a:ea typeface="+mn-lt"/>
                <a:cs typeface="+mn-lt"/>
              </a:rPr>
              <a:t>Publications</a:t>
            </a:r>
            <a:r>
              <a:rPr lang="en-GB" sz="1100">
                <a:latin typeface="Arial Nova"/>
                <a:ea typeface="+mn-lt"/>
                <a:cs typeface="+mn-lt"/>
              </a:rPr>
              <a:t>: Peer-reviewed articles outlining barriers and solutions for engagement.</a:t>
            </a:r>
            <a:endParaRPr lang="en-US" sz="1100">
              <a:latin typeface="Arial Nova"/>
            </a:endParaRPr>
          </a:p>
          <a:p>
            <a:pPr marL="285750" indent="-285750">
              <a:buFont typeface="Arial"/>
              <a:buChar char="•"/>
            </a:pPr>
            <a:endParaRPr lang="en-GB" sz="1100">
              <a:latin typeface="Arial Nova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GB" sz="1100" b="1">
                <a:latin typeface="Arial Nova"/>
                <a:ea typeface="+mn-lt"/>
                <a:cs typeface="+mn-lt"/>
              </a:rPr>
              <a:t>Datasets</a:t>
            </a:r>
            <a:r>
              <a:rPr lang="en-GB" sz="1100">
                <a:latin typeface="Arial Nova"/>
                <a:ea typeface="+mn-lt"/>
                <a:cs typeface="+mn-lt"/>
              </a:rPr>
              <a:t>: Community survey data and engagement tracking logs.</a:t>
            </a:r>
            <a:endParaRPr lang="en-GB" sz="1100">
              <a:latin typeface="Arial Nova"/>
            </a:endParaRPr>
          </a:p>
          <a:p>
            <a:pPr marL="285750" indent="-285750">
              <a:buFont typeface="Arial"/>
              <a:buChar char="•"/>
            </a:pPr>
            <a:endParaRPr lang="en-GB" sz="1100">
              <a:latin typeface="Arial Nova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GB" sz="1100" b="1">
                <a:latin typeface="Arial Nova"/>
                <a:ea typeface="+mn-lt"/>
                <a:cs typeface="+mn-lt"/>
              </a:rPr>
              <a:t>Creative Works</a:t>
            </a:r>
            <a:r>
              <a:rPr lang="en-GB" sz="1100">
                <a:latin typeface="Arial Nova"/>
                <a:ea typeface="+mn-lt"/>
                <a:cs typeface="+mn-lt"/>
              </a:rPr>
              <a:t>: A photo exhibition showcasing successful local gardening stories.</a:t>
            </a:r>
            <a:endParaRPr lang="en-GB" sz="1100">
              <a:latin typeface="Arial Nova"/>
            </a:endParaRPr>
          </a:p>
          <a:p>
            <a:pPr marL="285750" indent="-285750">
              <a:buFont typeface="Arial"/>
              <a:buChar char="•"/>
            </a:pPr>
            <a:endParaRPr lang="en-GB" sz="1100">
              <a:latin typeface="Arial Nova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GB" sz="1100" b="1">
                <a:latin typeface="Arial Nova"/>
                <a:ea typeface="+mn-lt"/>
                <a:cs typeface="+mn-lt"/>
              </a:rPr>
              <a:t>Policies and Practice Documents</a:t>
            </a:r>
            <a:r>
              <a:rPr lang="en-GB" sz="1100">
                <a:latin typeface="Arial Nova"/>
                <a:ea typeface="+mn-lt"/>
                <a:cs typeface="+mn-lt"/>
              </a:rPr>
              <a:t>: Toolkit for community-led urban gardening.</a:t>
            </a:r>
            <a:endParaRPr lang="en-GB" sz="1100">
              <a:latin typeface="Arial Nova"/>
            </a:endParaRPr>
          </a:p>
          <a:p>
            <a:endParaRPr lang="en-GB" sz="1050">
              <a:latin typeface="Arial Nova"/>
              <a:ea typeface="+mn-lt"/>
              <a:cs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B2CBD5-D5E2-C13B-D449-4F559231D4CB}"/>
              </a:ext>
            </a:extLst>
          </p:cNvPr>
          <p:cNvSpPr txBox="1"/>
          <p:nvPr/>
        </p:nvSpPr>
        <p:spPr>
          <a:xfrm>
            <a:off x="5064968" y="2458853"/>
            <a:ext cx="1949067" cy="44473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1050" b="1">
                <a:latin typeface="Arial Nova"/>
                <a:ea typeface="+mn-lt"/>
                <a:cs typeface="+mn-lt"/>
              </a:rPr>
              <a:t>Exhibitions</a:t>
            </a:r>
            <a:r>
              <a:rPr lang="en-GB" sz="1050">
                <a:latin typeface="Arial Nova"/>
                <a:ea typeface="+mn-lt"/>
                <a:cs typeface="+mn-lt"/>
              </a:rPr>
              <a:t>: Community photo gallery showcasing stories of local gardens.</a:t>
            </a:r>
            <a:endParaRPr lang="en-US" sz="1050">
              <a:latin typeface="Arial Nova"/>
            </a:endParaRPr>
          </a:p>
          <a:p>
            <a:pPr marL="285750" indent="-285750">
              <a:buFont typeface="Arial"/>
              <a:buChar char="•"/>
            </a:pPr>
            <a:endParaRPr lang="en-GB" sz="1050">
              <a:latin typeface="Arial Nova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GB" sz="1050" b="1">
                <a:latin typeface="Arial Nova"/>
                <a:ea typeface="+mn-lt"/>
                <a:cs typeface="+mn-lt"/>
              </a:rPr>
              <a:t>Community Seminars</a:t>
            </a:r>
            <a:r>
              <a:rPr lang="en-GB" sz="1050">
                <a:latin typeface="Arial Nova"/>
                <a:ea typeface="+mn-lt"/>
                <a:cs typeface="+mn-lt"/>
              </a:rPr>
              <a:t>: Held in pilot neighbourhoods to share findings and discuss strategies.</a:t>
            </a:r>
            <a:endParaRPr lang="en-GB" sz="1050">
              <a:latin typeface="Arial Nova"/>
            </a:endParaRPr>
          </a:p>
          <a:p>
            <a:pPr marL="285750" indent="-285750">
              <a:buFont typeface="Arial"/>
              <a:buChar char="•"/>
            </a:pPr>
            <a:endParaRPr lang="en-GB" sz="1050">
              <a:latin typeface="Arial Nova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GB" sz="1050" b="1">
                <a:latin typeface="Arial Nova"/>
                <a:ea typeface="+mn-lt"/>
                <a:cs typeface="+mn-lt"/>
              </a:rPr>
              <a:t>Training/Workshops</a:t>
            </a:r>
            <a:r>
              <a:rPr lang="en-GB" sz="1050">
                <a:latin typeface="Arial Nova"/>
                <a:ea typeface="+mn-lt"/>
                <a:cs typeface="+mn-lt"/>
              </a:rPr>
              <a:t>: "Garden Leader" workshops to empower local champions.</a:t>
            </a:r>
            <a:endParaRPr lang="en-GB" sz="1050">
              <a:latin typeface="Arial Nova"/>
            </a:endParaRPr>
          </a:p>
          <a:p>
            <a:pPr marL="285750" indent="-285750">
              <a:buFont typeface="Arial"/>
              <a:buChar char="•"/>
            </a:pPr>
            <a:endParaRPr lang="en-GB" sz="1050">
              <a:latin typeface="Arial Nova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GB" sz="1050" b="1">
                <a:latin typeface="Arial Nova"/>
                <a:ea typeface="+mn-lt"/>
                <a:cs typeface="+mn-lt"/>
              </a:rPr>
              <a:t>Media and Public Engagement</a:t>
            </a:r>
            <a:r>
              <a:rPr lang="en-GB" sz="1050">
                <a:latin typeface="Arial Nova"/>
                <a:ea typeface="+mn-lt"/>
                <a:cs typeface="+mn-lt"/>
              </a:rPr>
              <a:t>: Social media campaign featuring success stories and tips.</a:t>
            </a:r>
            <a:endParaRPr lang="en-GB" sz="1050">
              <a:latin typeface="Arial Nova"/>
            </a:endParaRPr>
          </a:p>
          <a:p>
            <a:pPr marL="285750" indent="-285750">
              <a:buFont typeface="Arial"/>
              <a:buChar char="•"/>
            </a:pPr>
            <a:endParaRPr lang="en-GB" sz="1050">
              <a:latin typeface="Arial Nova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GB" sz="1050" b="1">
                <a:latin typeface="Arial Nova"/>
                <a:ea typeface="+mn-lt"/>
                <a:cs typeface="+mn-lt"/>
              </a:rPr>
              <a:t>Policy Engagement</a:t>
            </a:r>
            <a:r>
              <a:rPr lang="en-GB" sz="1050">
                <a:latin typeface="Arial Nova"/>
                <a:ea typeface="+mn-lt"/>
                <a:cs typeface="+mn-lt"/>
              </a:rPr>
              <a:t>: Briefings with city council and local policy working groups.</a:t>
            </a:r>
            <a:endParaRPr lang="en-GB" sz="1050">
              <a:latin typeface="Arial Nova"/>
            </a:endParaRPr>
          </a:p>
          <a:p>
            <a:endParaRPr lang="en-GB" sz="10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7C7D25-AF79-651D-78C8-3F5B881AF33A}"/>
              </a:ext>
            </a:extLst>
          </p:cNvPr>
          <p:cNvSpPr txBox="1"/>
          <p:nvPr/>
        </p:nvSpPr>
        <p:spPr>
          <a:xfrm>
            <a:off x="6894209" y="2541481"/>
            <a:ext cx="1939886" cy="39626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1050" b="1">
                <a:latin typeface="Arial Nova"/>
                <a:ea typeface="+mn-lt"/>
                <a:cs typeface="+mn-lt"/>
              </a:rPr>
              <a:t>Audience Attendees</a:t>
            </a:r>
            <a:r>
              <a:rPr lang="en-GB" sz="1050">
                <a:latin typeface="Arial Nova"/>
                <a:ea typeface="+mn-lt"/>
                <a:cs typeface="+mn-lt"/>
              </a:rPr>
              <a:t>: Residents attending seminars and workshops.</a:t>
            </a:r>
            <a:endParaRPr lang="en-US" sz="1050">
              <a:latin typeface="Arial Nova"/>
            </a:endParaRPr>
          </a:p>
          <a:p>
            <a:pPr marL="285750" indent="-285750">
              <a:buFont typeface="Arial"/>
              <a:buChar char="•"/>
            </a:pPr>
            <a:endParaRPr lang="en-GB" sz="1050">
              <a:latin typeface="Arial Nova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GB" sz="1050" b="1">
                <a:latin typeface="Arial Nova"/>
                <a:ea typeface="+mn-lt"/>
                <a:cs typeface="+mn-lt"/>
              </a:rPr>
              <a:t>NGOs</a:t>
            </a:r>
            <a:r>
              <a:rPr lang="en-GB" sz="1050">
                <a:latin typeface="Arial Nova"/>
                <a:ea typeface="+mn-lt"/>
                <a:cs typeface="+mn-lt"/>
              </a:rPr>
              <a:t>: Local organizations promoting food justice and sustainability.</a:t>
            </a:r>
            <a:endParaRPr lang="en-GB" sz="1050">
              <a:latin typeface="Arial Nova"/>
            </a:endParaRPr>
          </a:p>
          <a:p>
            <a:pPr marL="285750" indent="-285750">
              <a:buFont typeface="Arial"/>
              <a:buChar char="•"/>
            </a:pPr>
            <a:endParaRPr lang="en-GB" sz="1050">
              <a:latin typeface="Arial Nova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GB" sz="1050" b="1">
                <a:latin typeface="Arial Nova"/>
                <a:ea typeface="+mn-lt"/>
                <a:cs typeface="+mn-lt"/>
              </a:rPr>
              <a:t>Governments</a:t>
            </a:r>
            <a:r>
              <a:rPr lang="en-GB" sz="1050">
                <a:latin typeface="Arial Nova"/>
                <a:ea typeface="+mn-lt"/>
                <a:cs typeface="+mn-lt"/>
              </a:rPr>
              <a:t>: City planning and public health departments.</a:t>
            </a:r>
            <a:endParaRPr lang="en-GB" sz="1050">
              <a:latin typeface="Arial Nova"/>
            </a:endParaRPr>
          </a:p>
          <a:p>
            <a:pPr marL="285750" indent="-285750">
              <a:buFont typeface="Arial"/>
              <a:buChar char="•"/>
            </a:pPr>
            <a:endParaRPr lang="en-GB" sz="1050">
              <a:latin typeface="Arial Nova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GB" sz="1050" b="1">
                <a:latin typeface="Arial Nova"/>
                <a:ea typeface="+mn-lt"/>
                <a:cs typeface="+mn-lt"/>
              </a:rPr>
              <a:t>Policymakers</a:t>
            </a:r>
            <a:r>
              <a:rPr lang="en-GB" sz="1050">
                <a:latin typeface="Arial Nova"/>
                <a:ea typeface="+mn-lt"/>
                <a:cs typeface="+mn-lt"/>
              </a:rPr>
              <a:t>: Municipal leaders and urban agriculture advocates.</a:t>
            </a:r>
            <a:endParaRPr lang="en-GB" sz="1050">
              <a:latin typeface="Arial Nova"/>
            </a:endParaRPr>
          </a:p>
          <a:p>
            <a:pPr marL="285750" indent="-285750">
              <a:buFont typeface="Arial"/>
              <a:buChar char="•"/>
            </a:pPr>
            <a:endParaRPr lang="en-GB" sz="1050">
              <a:latin typeface="Arial Nova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GB" sz="1050" b="1">
                <a:latin typeface="Arial Nova"/>
                <a:ea typeface="+mn-lt"/>
                <a:cs typeface="+mn-lt"/>
              </a:rPr>
              <a:t>Industry Groups</a:t>
            </a:r>
            <a:r>
              <a:rPr lang="en-GB" sz="1050">
                <a:latin typeface="Arial Nova"/>
                <a:ea typeface="+mn-lt"/>
                <a:cs typeface="+mn-lt"/>
              </a:rPr>
              <a:t>: Urban farming networks and green infrastructure suppliers.</a:t>
            </a:r>
            <a:endParaRPr lang="en-GB" sz="1050">
              <a:latin typeface="Arial Nova"/>
            </a:endParaRPr>
          </a:p>
          <a:p>
            <a:endParaRPr lang="en-GB" sz="10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18EB71-C8F3-0128-FEDA-87B81DD59B94}"/>
              </a:ext>
            </a:extLst>
          </p:cNvPr>
          <p:cNvSpPr txBox="1"/>
          <p:nvPr/>
        </p:nvSpPr>
        <p:spPr>
          <a:xfrm>
            <a:off x="8714268" y="2605744"/>
            <a:ext cx="1848078" cy="42780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900" b="1">
                <a:latin typeface="Arial Nova"/>
                <a:ea typeface="+mn-lt"/>
                <a:cs typeface="+mn-lt"/>
              </a:rPr>
              <a:t>Training of Users</a:t>
            </a:r>
            <a:r>
              <a:rPr lang="en-GB" sz="900">
                <a:latin typeface="Arial Nova"/>
                <a:ea typeface="+mn-lt"/>
                <a:cs typeface="+mn-lt"/>
              </a:rPr>
              <a:t>: 30 local residents trained as garden leaders.</a:t>
            </a:r>
            <a:endParaRPr lang="en-US" sz="900">
              <a:latin typeface="Arial Nova"/>
            </a:endParaRPr>
          </a:p>
          <a:p>
            <a:endParaRPr lang="en-GB" sz="900">
              <a:latin typeface="Arial Nova"/>
              <a:ea typeface="+mn-lt"/>
              <a:cs typeface="+mn-lt"/>
            </a:endParaRPr>
          </a:p>
          <a:p>
            <a:r>
              <a:rPr lang="en-GB" sz="900" b="1">
                <a:latin typeface="Arial Nova"/>
                <a:ea typeface="+mn-lt"/>
                <a:cs typeface="+mn-lt"/>
              </a:rPr>
              <a:t>Adoption of New Protocols</a:t>
            </a:r>
            <a:r>
              <a:rPr lang="en-GB" sz="900">
                <a:latin typeface="Arial Nova"/>
                <a:ea typeface="+mn-lt"/>
                <a:cs typeface="+mn-lt"/>
              </a:rPr>
              <a:t>: Neighbourhoods implemented new volunteer management and event strategies.</a:t>
            </a:r>
            <a:endParaRPr lang="en-GB" sz="900">
              <a:latin typeface="Arial Nova"/>
            </a:endParaRPr>
          </a:p>
          <a:p>
            <a:endParaRPr lang="en-GB" sz="900">
              <a:latin typeface="Arial Nova"/>
              <a:ea typeface="+mn-lt"/>
              <a:cs typeface="+mn-lt"/>
            </a:endParaRPr>
          </a:p>
          <a:p>
            <a:r>
              <a:rPr lang="en-GB" sz="900" b="1">
                <a:latin typeface="Arial Nova"/>
                <a:ea typeface="+mn-lt"/>
                <a:cs typeface="+mn-lt"/>
              </a:rPr>
              <a:t>Change in Understanding/Behaviour</a:t>
            </a:r>
            <a:r>
              <a:rPr lang="en-GB" sz="900">
                <a:latin typeface="Arial Nova"/>
                <a:ea typeface="+mn-lt"/>
                <a:cs typeface="+mn-lt"/>
              </a:rPr>
              <a:t>: Increased resident participation in garden planning and maintenance.</a:t>
            </a:r>
            <a:endParaRPr lang="en-GB" sz="900">
              <a:latin typeface="Arial Nova"/>
            </a:endParaRPr>
          </a:p>
          <a:p>
            <a:endParaRPr lang="en-GB" sz="900">
              <a:latin typeface="Arial Nova"/>
              <a:ea typeface="+mn-lt"/>
              <a:cs typeface="+mn-lt"/>
            </a:endParaRPr>
          </a:p>
          <a:p>
            <a:r>
              <a:rPr lang="en-GB" sz="900" b="1">
                <a:latin typeface="Arial Nova"/>
                <a:ea typeface="+mn-lt"/>
                <a:cs typeface="+mn-lt"/>
              </a:rPr>
              <a:t>Policy Change</a:t>
            </a:r>
            <a:r>
              <a:rPr lang="en-GB" sz="900">
                <a:latin typeface="Arial Nova"/>
                <a:ea typeface="+mn-lt"/>
                <a:cs typeface="+mn-lt"/>
              </a:rPr>
              <a:t>: Inclusion of community gardening in the city’s urban greening strategy.</a:t>
            </a:r>
            <a:endParaRPr lang="en-GB" sz="900">
              <a:latin typeface="Arial Nova"/>
            </a:endParaRPr>
          </a:p>
          <a:p>
            <a:endParaRPr lang="en-GB" sz="900">
              <a:latin typeface="Arial Nova"/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en-GB" sz="900" b="1">
                <a:latin typeface="Arial Nova"/>
                <a:ea typeface="+mn-lt"/>
                <a:cs typeface="+mn-lt"/>
              </a:rPr>
              <a:t>Practice Change</a:t>
            </a:r>
            <a:r>
              <a:rPr lang="en-GB" sz="900">
                <a:latin typeface="Arial Nova"/>
                <a:ea typeface="+mn-lt"/>
                <a:cs typeface="+mn-lt"/>
              </a:rPr>
              <a:t>: Three neighbourhoods report sustained garden activity with increased volunteer retention.</a:t>
            </a:r>
            <a:endParaRPr lang="en-GB" sz="900">
              <a:latin typeface="Arial Nova"/>
            </a:endParaRPr>
          </a:p>
          <a:p>
            <a:pPr>
              <a:buFont typeface="Arial"/>
              <a:buChar char="•"/>
            </a:pPr>
            <a:endParaRPr lang="en-GB" sz="900">
              <a:latin typeface="Arial Nova"/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en-GB" sz="900" b="1">
                <a:latin typeface="Arial Nova"/>
                <a:ea typeface="+mn-lt"/>
                <a:cs typeface="+mn-lt"/>
              </a:rPr>
              <a:t>Sales of New Products</a:t>
            </a:r>
            <a:r>
              <a:rPr lang="en-GB" sz="900">
                <a:latin typeface="Arial Nova"/>
                <a:ea typeface="+mn-lt"/>
                <a:cs typeface="+mn-lt"/>
              </a:rPr>
              <a:t>: Local vendors begin selling garden toolkits developed from project insights.</a:t>
            </a:r>
            <a:endParaRPr lang="en-GB" sz="900">
              <a:latin typeface="Arial Nova"/>
            </a:endParaRPr>
          </a:p>
          <a:p>
            <a:pPr marL="285750" indent="-285750">
              <a:buFont typeface="Arial"/>
              <a:buChar char="•"/>
            </a:pPr>
            <a:endParaRPr lang="en-GB" sz="1000"/>
          </a:p>
          <a:p>
            <a:endParaRPr lang="en-GB" sz="10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02ADCCB-A7A2-2223-7C40-B6EB91850B5A}"/>
              </a:ext>
            </a:extLst>
          </p:cNvPr>
          <p:cNvSpPr txBox="1"/>
          <p:nvPr/>
        </p:nvSpPr>
        <p:spPr>
          <a:xfrm>
            <a:off x="10433341" y="2587382"/>
            <a:ext cx="1756272" cy="41395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1050" b="1">
                <a:latin typeface="Arial Nova"/>
                <a:ea typeface="+mn-lt"/>
                <a:cs typeface="+mn-lt"/>
              </a:rPr>
              <a:t>Improved Quality of Life</a:t>
            </a:r>
            <a:r>
              <a:rPr lang="en-GB" sz="1050">
                <a:latin typeface="Arial Nova"/>
                <a:ea typeface="+mn-lt"/>
                <a:cs typeface="+mn-lt"/>
              </a:rPr>
              <a:t>: Residents report better mental well-being and access to fresh produce.</a:t>
            </a:r>
            <a:endParaRPr lang="en-US" sz="1050">
              <a:latin typeface="Arial Nova"/>
            </a:endParaRPr>
          </a:p>
          <a:p>
            <a:pPr marL="285750" indent="-285750">
              <a:buFont typeface="Arial"/>
              <a:buChar char="•"/>
            </a:pPr>
            <a:endParaRPr lang="en-GB" sz="1050">
              <a:latin typeface="Arial Nova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GB" sz="1050" b="1">
                <a:latin typeface="Arial Nova"/>
                <a:ea typeface="+mn-lt"/>
                <a:cs typeface="+mn-lt"/>
              </a:rPr>
              <a:t>Cost Savings</a:t>
            </a:r>
            <a:r>
              <a:rPr lang="en-GB" sz="1050">
                <a:latin typeface="Arial Nova"/>
                <a:ea typeface="+mn-lt"/>
                <a:cs typeface="+mn-lt"/>
              </a:rPr>
              <a:t>: Reduced spending on fresh food for participating families.</a:t>
            </a:r>
            <a:endParaRPr lang="en-GB" sz="1050">
              <a:latin typeface="Arial Nova"/>
            </a:endParaRPr>
          </a:p>
          <a:p>
            <a:pPr marL="285750" indent="-285750">
              <a:buFont typeface="Arial"/>
              <a:buChar char="•"/>
            </a:pPr>
            <a:endParaRPr lang="en-GB" sz="1050">
              <a:latin typeface="Arial Nova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GB" sz="1050" b="1">
                <a:latin typeface="Arial Nova"/>
                <a:ea typeface="+mn-lt"/>
                <a:cs typeface="+mn-lt"/>
              </a:rPr>
              <a:t>Reduced Emissions</a:t>
            </a:r>
            <a:r>
              <a:rPr lang="en-GB" sz="1050">
                <a:latin typeface="Arial Nova"/>
                <a:ea typeface="+mn-lt"/>
                <a:cs typeface="+mn-lt"/>
              </a:rPr>
              <a:t>: Decrease in food transportation due to local sourcing.</a:t>
            </a:r>
            <a:endParaRPr lang="en-GB" sz="1050">
              <a:latin typeface="Arial Nova"/>
            </a:endParaRPr>
          </a:p>
          <a:p>
            <a:pPr marL="285750" indent="-285750">
              <a:buFont typeface="Arial"/>
              <a:buChar char="•"/>
            </a:pPr>
            <a:endParaRPr lang="en-GB" sz="1050">
              <a:latin typeface="Arial Nova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GB" sz="1050" b="1">
                <a:latin typeface="Arial Nova"/>
                <a:ea typeface="+mn-lt"/>
                <a:cs typeface="+mn-lt"/>
              </a:rPr>
              <a:t>Improved Performance Efficiency</a:t>
            </a:r>
            <a:r>
              <a:rPr lang="en-GB" sz="1050">
                <a:latin typeface="Arial Nova"/>
                <a:ea typeface="+mn-lt"/>
                <a:cs typeface="+mn-lt"/>
              </a:rPr>
              <a:t>: Local NGOs more effectively run engagement campaigns using the research toolkit.</a:t>
            </a:r>
            <a:endParaRPr lang="en-GB" sz="1050">
              <a:latin typeface="Arial Nova"/>
            </a:endParaRPr>
          </a:p>
          <a:p>
            <a:endParaRPr lang="en-GB" sz="1100">
              <a:latin typeface="Arial Nova"/>
            </a:endParaRPr>
          </a:p>
        </p:txBody>
      </p:sp>
    </p:spTree>
    <p:extLst>
      <p:ext uri="{BB962C8B-B14F-4D97-AF65-F5344CB8AC3E}">
        <p14:creationId xmlns:p14="http://schemas.microsoft.com/office/powerpoint/2010/main" val="2233111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pathway model&#10;&#10;AI-generated content may be incorrect.">
            <a:extLst>
              <a:ext uri="{FF2B5EF4-FFF2-40B4-BE49-F238E27FC236}">
                <a16:creationId xmlns:a16="http://schemas.microsoft.com/office/drawing/2014/main" id="{299977EB-E480-5D79-2A94-BE141BB9B8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265DBF-A49C-3187-D585-3C6B783B8C57}"/>
              </a:ext>
            </a:extLst>
          </p:cNvPr>
          <p:cNvSpPr txBox="1"/>
          <p:nvPr/>
        </p:nvSpPr>
        <p:spPr>
          <a:xfrm>
            <a:off x="1709451" y="2366179"/>
            <a:ext cx="1829717" cy="38779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>
              <a:buNone/>
            </a:pPr>
            <a:r>
              <a:rPr lang="en-GB" sz="1100" b="1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Evaluation Objective: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None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Assess whether inputs are sufficient and effectively used.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None/>
            </a:pPr>
            <a:r>
              <a:rPr lang="en-GB" sz="11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  <a:br>
              <a:rPr lang="en-GB" sz="11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</a:br>
            <a:r>
              <a:rPr lang="en-GB" sz="1100" b="1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Key Indicators:</a:t>
            </a:r>
            <a:r>
              <a:rPr lang="en-GB" sz="11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 Quantity and quality of funding received.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 Diversity and expertise of interdisciplinary teams.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 Stakeholder (residents, NGOs) participation levels.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None/>
            </a:pPr>
            <a:r>
              <a:rPr lang="en-GB" sz="11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  <a:br>
              <a:rPr lang="en-GB" sz="11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</a:br>
            <a:r>
              <a:rPr lang="en-GB" sz="1100" b="1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Evaluation Actions:</a:t>
            </a:r>
            <a:r>
              <a:rPr lang="en-GB" sz="11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 Track budget allocation and resource utilization.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 Document stakeholder involvement (attendance, diversity, contribution).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  <a:br>
              <a:rPr lang="en-US" sz="10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</a:br>
            <a:endParaRPr lang="en-US" sz="1000" b="0" i="0" dirty="0">
              <a:solidFill>
                <a:srgbClr val="000000"/>
              </a:solidFill>
              <a:effectLst/>
              <a:latin typeface="Arial Nova" panose="020B0504020202020204" pitchFamily="34" charset="0"/>
            </a:endParaRPr>
          </a:p>
          <a:p>
            <a:pPr algn="l" rtl="0" fontAlgn="base"/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Monitor engagement in surveys and participatory workshops.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endParaRPr lang="en-GB" sz="1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B02419-D2C6-C0D8-DB2D-84156C36981D}"/>
              </a:ext>
            </a:extLst>
          </p:cNvPr>
          <p:cNvSpPr txBox="1"/>
          <p:nvPr/>
        </p:nvSpPr>
        <p:spPr>
          <a:xfrm>
            <a:off x="3469153" y="2366179"/>
            <a:ext cx="1765453" cy="387029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>
              <a:buNone/>
            </a:pPr>
            <a:r>
              <a:rPr lang="en-GB" sz="1100" b="1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Evaluation Objective: 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  <a:endParaRPr lang="en-GB" sz="1100" b="0" i="0" dirty="0">
              <a:solidFill>
                <a:srgbClr val="000000"/>
              </a:solidFill>
              <a:effectLst/>
              <a:latin typeface="Arial Nova" panose="020B0504020202020204" pitchFamily="34" charset="0"/>
            </a:endParaRPr>
          </a:p>
          <a:p>
            <a:pPr algn="l" rtl="0" fontAlgn="base">
              <a:buNone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Determine if outputs are produced as intended and are relevant.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None/>
            </a:pPr>
            <a:r>
              <a:rPr lang="en-GB" sz="11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None/>
            </a:pPr>
            <a:r>
              <a:rPr lang="en-GB" sz="1100" b="1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Key Indicators</a:t>
            </a:r>
            <a:r>
              <a:rPr lang="en-GB" sz="11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: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  <a:endParaRPr lang="en-GB" sz="1100" b="0" i="0" dirty="0">
              <a:solidFill>
                <a:srgbClr val="000000"/>
              </a:solidFill>
              <a:effectLst/>
              <a:latin typeface="Arial Nova" panose="020B0504020202020204" pitchFamily="34" charset="0"/>
            </a:endParaRPr>
          </a:p>
          <a:p>
            <a:pPr algn="l" rtl="0" fontAlgn="base">
              <a:buNone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• Number of publications, datasets, and toolkits produced.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None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• Audience reach of exhibitions and media campaigns.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None/>
            </a:pPr>
            <a:r>
              <a:rPr lang="en-GB" sz="11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None/>
            </a:pPr>
            <a:r>
              <a:rPr lang="en-GB" sz="1100" b="1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Evaluation Actions: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  <a:endParaRPr lang="en-GB" sz="1100" b="0" i="0" dirty="0">
              <a:solidFill>
                <a:srgbClr val="000000"/>
              </a:solidFill>
              <a:effectLst/>
              <a:latin typeface="Arial Nova" panose="020B0504020202020204" pitchFamily="34" charset="0"/>
            </a:endParaRPr>
          </a:p>
          <a:p>
            <a:pPr algn="l" rtl="0" fontAlgn="base">
              <a:buNone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• Content analysis of publications and toolkits.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None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• Attendance records and feedback from public exhibitions.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/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• Metrics from online campaign engagement (e.g., likes, shares, comments).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endParaRPr lang="en-GB" sz="1050" dirty="0">
              <a:latin typeface="Arial Nova"/>
              <a:ea typeface="+mn-lt"/>
              <a:cs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3C9F2A-4434-265F-5F92-EE83A54255A9}"/>
              </a:ext>
            </a:extLst>
          </p:cNvPr>
          <p:cNvSpPr txBox="1"/>
          <p:nvPr/>
        </p:nvSpPr>
        <p:spPr>
          <a:xfrm>
            <a:off x="5219365" y="2367730"/>
            <a:ext cx="1761793" cy="38625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>
              <a:buNone/>
            </a:pPr>
            <a:r>
              <a:rPr lang="en-GB" sz="1100" b="1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Evaluation Objective:</a:t>
            </a:r>
            <a:r>
              <a:rPr lang="en-GB" sz="11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 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None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Evaluate effectiveness and engagement in project activities.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  <a:br>
              <a:rPr lang="en-US" sz="11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</a:br>
            <a:endParaRPr lang="en-US" sz="1100" b="0" i="0" dirty="0">
              <a:solidFill>
                <a:srgbClr val="000000"/>
              </a:solidFill>
              <a:effectLst/>
              <a:latin typeface="Arial Nova" panose="020B0504020202020204" pitchFamily="34" charset="0"/>
            </a:endParaRPr>
          </a:p>
          <a:p>
            <a:pPr algn="l" rtl="0" fontAlgn="base">
              <a:buNone/>
            </a:pPr>
            <a:r>
              <a:rPr lang="en-GB" sz="1100" b="1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Key Indicators:</a:t>
            </a:r>
            <a:r>
              <a:rPr lang="en-GB" sz="11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 Number of seminars, workshops, and briefings held.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 Attendance rates and participant feedback.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 Number and diversity of stakeholders involved.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None/>
            </a:pPr>
            <a:r>
              <a:rPr lang="en-GB" sz="11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  <a:br>
              <a:rPr lang="en-GB" sz="11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</a:br>
            <a:r>
              <a:rPr lang="en-GB" sz="1100" b="1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Evaluation Actions:</a:t>
            </a:r>
            <a:r>
              <a:rPr lang="en-GB" sz="11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 Use pre/post surveys at each event to assess knowledge gain and satisfaction.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 Collect case stories from participants (qualitative).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/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Monitor event logistics and participation demographics.</a:t>
            </a:r>
            <a:r>
              <a:rPr lang="en-GB" sz="10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endParaRPr lang="en-GB" sz="1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5BAFF0-12CB-35C0-19B5-AC3A3CBFDC3B}"/>
              </a:ext>
            </a:extLst>
          </p:cNvPr>
          <p:cNvSpPr txBox="1"/>
          <p:nvPr/>
        </p:nvSpPr>
        <p:spPr>
          <a:xfrm>
            <a:off x="6953679" y="2361587"/>
            <a:ext cx="1817672" cy="35855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>
              <a:buNone/>
            </a:pPr>
            <a:r>
              <a:rPr lang="en-GB" sz="1100" b="1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Evaluation Objective:</a:t>
            </a:r>
            <a:r>
              <a:rPr lang="en-GB" sz="11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 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None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Track use and uptake of research and resources.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  <a:br>
              <a:rPr lang="en-US" sz="11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</a:br>
            <a:endParaRPr lang="en-US" sz="1100" b="0" i="0" dirty="0">
              <a:solidFill>
                <a:srgbClr val="000000"/>
              </a:solidFill>
              <a:effectLst/>
              <a:latin typeface="Arial Nova" panose="020B0504020202020204" pitchFamily="34" charset="0"/>
            </a:endParaRPr>
          </a:p>
          <a:p>
            <a:pPr algn="l" rtl="0" fontAlgn="base">
              <a:buNone/>
            </a:pPr>
            <a:r>
              <a:rPr lang="en-GB" sz="1100" b="1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Key Indicators:</a:t>
            </a:r>
            <a:r>
              <a:rPr lang="en-GB" sz="11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 Number of organizations or departments adopting strategies.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 Follow-up activities by NGOs, governments, and policymakers.</a:t>
            </a:r>
            <a:r>
              <a:rPr lang="en-GB" sz="10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  <a:br>
              <a:rPr lang="en-GB" sz="11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</a:br>
            <a:r>
              <a:rPr lang="en-GB" sz="11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None/>
            </a:pPr>
            <a:r>
              <a:rPr lang="en-GB" sz="1100" b="1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Evaluation Actions:</a:t>
            </a:r>
            <a:r>
              <a:rPr lang="en-GB" sz="11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 Conduct follow-up interviews or surveys with user groups.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 Track usage metrics of toolkits and resources.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/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Assess media citations or policy references to the project.</a:t>
            </a:r>
            <a:r>
              <a:rPr lang="en-GB" sz="10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endParaRPr lang="en-GB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D79E54-E49C-647A-AEB9-B6BE6B545061}"/>
              </a:ext>
            </a:extLst>
          </p:cNvPr>
          <p:cNvSpPr txBox="1"/>
          <p:nvPr/>
        </p:nvSpPr>
        <p:spPr>
          <a:xfrm>
            <a:off x="8662782" y="2358609"/>
            <a:ext cx="1827642" cy="447814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>
              <a:buNone/>
            </a:pPr>
            <a:r>
              <a:rPr lang="en-GB" sz="1100" b="1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Evaluation Objective: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None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Measure behavioural, procedural, and policy changes.</a:t>
            </a:r>
            <a:r>
              <a:rPr lang="en-GB" sz="10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  <a:br>
              <a:rPr lang="en-GB" sz="11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</a:br>
            <a:r>
              <a:rPr lang="en-GB" sz="11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None/>
            </a:pPr>
            <a:r>
              <a:rPr lang="en-GB" sz="1100" b="1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Key Indicators:</a:t>
            </a:r>
            <a:r>
              <a:rPr lang="en-GB" sz="11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 Number of garden leaders trained and active.</a:t>
            </a:r>
            <a:endParaRPr lang="en-US" sz="1000" b="0" i="0" dirty="0">
              <a:solidFill>
                <a:srgbClr val="000000"/>
              </a:solidFill>
              <a:effectLst/>
              <a:latin typeface="Arial Nova" panose="020B05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 Increase in resident participation and volunteer retention.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 Adoption of new event/volunteer protocols.</a:t>
            </a:r>
            <a:endParaRPr lang="en-US" sz="1000" b="0" i="0" dirty="0">
              <a:solidFill>
                <a:srgbClr val="000000"/>
              </a:solidFill>
              <a:effectLst/>
              <a:latin typeface="Arial Nova" panose="020B05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 Changes in city policies and neighbourhood practices.</a:t>
            </a:r>
            <a:r>
              <a:rPr lang="en-GB" sz="10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  <a:br>
              <a:rPr lang="en-GB" sz="11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</a:br>
            <a:r>
              <a:rPr lang="en-GB" sz="11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/>
            <a:r>
              <a:rPr lang="en-GB" sz="1100" b="1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Evaluation Actions:</a:t>
            </a:r>
            <a:r>
              <a:rPr lang="en-GB" sz="11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 Before-and-after comparison of engagement logs and volunteer hours.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 Qualitative interviews with trained leaders and community members.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 Review municipal plans for integration of community gardening strategies.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endParaRPr lang="en-GB" sz="1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FCAE69-049F-0663-EC56-01AAB72D4E6B}"/>
              </a:ext>
            </a:extLst>
          </p:cNvPr>
          <p:cNvSpPr txBox="1"/>
          <p:nvPr/>
        </p:nvSpPr>
        <p:spPr>
          <a:xfrm>
            <a:off x="10402449" y="2360841"/>
            <a:ext cx="1776866" cy="43396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>
              <a:buNone/>
            </a:pPr>
            <a:r>
              <a:rPr lang="en-GB" sz="1100" b="1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Evaluation Objective:</a:t>
            </a:r>
            <a:r>
              <a:rPr lang="en-GB" sz="11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 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None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Capture sustained benefits for individuals and communities.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  <a:br>
              <a:rPr lang="en-US" sz="11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</a:br>
            <a:endParaRPr lang="en-US" sz="1100" b="0" i="0" dirty="0">
              <a:solidFill>
                <a:srgbClr val="000000"/>
              </a:solidFill>
              <a:effectLst/>
              <a:latin typeface="Arial Nova" panose="020B0504020202020204" pitchFamily="34" charset="0"/>
            </a:endParaRPr>
          </a:p>
          <a:p>
            <a:pPr algn="l" rtl="0" fontAlgn="base">
              <a:buNone/>
            </a:pPr>
            <a:r>
              <a:rPr lang="en-GB" sz="1100" b="1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Key Indicators:</a:t>
            </a:r>
            <a:r>
              <a:rPr lang="en-GB" sz="11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 Improved mental well-being and access to fresh food (self-reported).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 Household cost savings on fresh produce.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 Reduction in food transportation emissions.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 Increased NGO capacity and efficiency.</a:t>
            </a:r>
            <a:r>
              <a:rPr lang="en-GB" sz="10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  <a:br>
              <a:rPr lang="en-GB" sz="11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</a:br>
            <a:r>
              <a:rPr lang="en-GB" sz="11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/>
            <a:r>
              <a:rPr lang="en-GB" sz="1100" b="1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Evaluation Actions:</a:t>
            </a:r>
            <a:r>
              <a:rPr lang="en-GB" sz="11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 Longitudinal surveys on health, well-being, and food spending.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 Environmental impact estimates using sourcing and transportation data.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 Organizational assessments with NGOs on toolkit usage and outcomes.</a:t>
            </a:r>
            <a:endParaRPr lang="en-US" sz="1000" b="0" i="0" dirty="0">
              <a:solidFill>
                <a:srgbClr val="000000"/>
              </a:solidFill>
              <a:effectLst/>
              <a:latin typeface="Arial Nova" panose="020B0504020202020204" pitchFamily="34" charset="0"/>
            </a:endParaRPr>
          </a:p>
          <a:p>
            <a:endParaRPr lang="en-GB" sz="1100" dirty="0">
              <a:latin typeface="Arial Nov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EC2C09-E685-4AFF-87BA-BD348081460F}"/>
              </a:ext>
            </a:extLst>
          </p:cNvPr>
          <p:cNvSpPr txBox="1"/>
          <p:nvPr/>
        </p:nvSpPr>
        <p:spPr>
          <a:xfrm>
            <a:off x="110205" y="2361587"/>
            <a:ext cx="1663510" cy="34875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lnSpc>
                <a:spcPts val="1350"/>
              </a:lnSpc>
            </a:pPr>
            <a:r>
              <a:rPr lang="en-GB" sz="1100" b="1" i="0" u="none" strike="noStrike" dirty="0">
                <a:effectLst/>
                <a:latin typeface="Arial Nova" panose="020B0504020202020204" pitchFamily="34" charset="0"/>
              </a:rPr>
              <a:t>Evaluation Objective: </a:t>
            </a:r>
            <a:r>
              <a:rPr lang="en-US" sz="1100" b="1" i="0" dirty="0">
                <a:effectLst/>
                <a:latin typeface="Arial Nova" panose="020B0504020202020204" pitchFamily="34" charset="0"/>
              </a:rPr>
              <a:t>​</a:t>
            </a:r>
            <a:endParaRPr lang="en-US" sz="1100" b="0" i="0" dirty="0">
              <a:effectLst/>
              <a:latin typeface="Arial Nova" panose="020B0504020202020204" pitchFamily="34" charset="0"/>
            </a:endParaRPr>
          </a:p>
          <a:p>
            <a:pPr algn="l" rtl="0" fontAlgn="base">
              <a:lnSpc>
                <a:spcPts val="1350"/>
              </a:lnSpc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effectLst/>
                <a:latin typeface="Arial Nova" panose="020B0504020202020204" pitchFamily="34" charset="0"/>
              </a:rPr>
              <a:t> Understand baseline barriers to urban gardening and define change targets.</a:t>
            </a:r>
            <a:r>
              <a:rPr lang="en-US" sz="1000" b="0" i="0" dirty="0"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lnSpc>
                <a:spcPts val="1350"/>
              </a:lnSpc>
              <a:buNone/>
            </a:pPr>
            <a:r>
              <a:rPr lang="en-GB" sz="1100" b="0" i="0" dirty="0"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lnSpc>
                <a:spcPts val="1350"/>
              </a:lnSpc>
            </a:pPr>
            <a:r>
              <a:rPr lang="en-GB" sz="1100" b="1" i="0" u="none" strike="noStrike" dirty="0">
                <a:effectLst/>
                <a:latin typeface="Arial Nova" panose="020B0504020202020204" pitchFamily="34" charset="0"/>
              </a:rPr>
              <a:t>Evaluation Actions:</a:t>
            </a:r>
            <a:r>
              <a:rPr lang="en-GB" sz="1100" b="1" i="0" dirty="0"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lnSpc>
                <a:spcPts val="1350"/>
              </a:lnSpc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effectLst/>
                <a:latin typeface="Arial Nova" panose="020B0504020202020204" pitchFamily="34" charset="0"/>
              </a:rPr>
              <a:t> Conduct baseline surveys and interviews with residents, NGOs, and municipal staff.</a:t>
            </a:r>
            <a:r>
              <a:rPr lang="en-US" sz="1000" b="0" i="0" dirty="0"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lnSpc>
                <a:spcPts val="1350"/>
              </a:lnSpc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effectLst/>
                <a:latin typeface="Arial Nova" panose="020B0504020202020204" pitchFamily="34" charset="0"/>
              </a:rPr>
              <a:t> Identify knowledge gaps, current participation rates, and policy support levels.</a:t>
            </a:r>
            <a:r>
              <a:rPr lang="en-US" sz="1000" b="0" i="0" dirty="0"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lnSpc>
                <a:spcPts val="1350"/>
              </a:lnSpc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effectLst/>
                <a:latin typeface="Arial Nova" panose="020B0504020202020204" pitchFamily="34" charset="0"/>
              </a:rPr>
              <a:t>Align evaluation goals with the identified problem: enhancing engagement and sustainability.</a:t>
            </a:r>
            <a:endParaRPr lang="en-US" sz="1000" b="0" i="0" dirty="0">
              <a:effectLst/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130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path model&#10;&#10;AI-generated content may be incorrect.">
            <a:extLst>
              <a:ext uri="{FF2B5EF4-FFF2-40B4-BE49-F238E27FC236}">
                <a16:creationId xmlns:a16="http://schemas.microsoft.com/office/drawing/2014/main" id="{258AF5A7-FBD3-3118-5D85-4106F2241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29E349-2455-1DAC-A42E-6980EEAAC949}"/>
              </a:ext>
            </a:extLst>
          </p:cNvPr>
          <p:cNvSpPr txBox="1"/>
          <p:nvPr/>
        </p:nvSpPr>
        <p:spPr>
          <a:xfrm>
            <a:off x="40903" y="2359947"/>
            <a:ext cx="1765453" cy="42780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>
              <a:buNone/>
            </a:pPr>
            <a:r>
              <a:rPr lang="en-GB" sz="1100" b="1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Evidence to Collect:</a:t>
            </a:r>
            <a:r>
              <a:rPr lang="en-GB" sz="11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 Baseline understanding of community engagement challenges.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 Barriers related to knowledge access, participation, and policy support.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  <a:br>
              <a:rPr lang="en-US" sz="11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</a:br>
            <a:endParaRPr lang="en-US" sz="1100" b="0" i="0" dirty="0">
              <a:solidFill>
                <a:srgbClr val="000000"/>
              </a:solidFill>
              <a:effectLst/>
              <a:latin typeface="Arial Nova" panose="020B0504020202020204" pitchFamily="34" charset="0"/>
            </a:endParaRPr>
          </a:p>
          <a:p>
            <a:pPr algn="l" rtl="0" fontAlgn="base">
              <a:buNone/>
            </a:pPr>
            <a:r>
              <a:rPr lang="en-GB" sz="1100" b="1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Indicators:</a:t>
            </a:r>
            <a:r>
              <a:rPr lang="en-GB" sz="11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 % of residents aware of urban gardening benefits.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 % of residents participating in gardening prior to project.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Existing city policies on community gardening.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  <a:br>
              <a:rPr lang="en-US" sz="11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</a:br>
            <a:endParaRPr lang="en-US" sz="1100" b="0" i="0" dirty="0">
              <a:solidFill>
                <a:srgbClr val="000000"/>
              </a:solidFill>
              <a:effectLst/>
              <a:latin typeface="Arial Nova" panose="020B0504020202020204" pitchFamily="34" charset="0"/>
            </a:endParaRPr>
          </a:p>
          <a:p>
            <a:pPr algn="l" rtl="0" fontAlgn="base">
              <a:buNone/>
            </a:pPr>
            <a:r>
              <a:rPr lang="en-GB" sz="1100" b="1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Sources:</a:t>
            </a:r>
            <a:r>
              <a:rPr lang="en-GB" sz="11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 Baseline community surveys and interviews.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 Municipal policy documents.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 NGO reports or case studies.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endParaRPr lang="en-GB" sz="1100" dirty="0">
              <a:latin typeface="Arial Nov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AD3178-7129-4379-A371-C7CD3C7AC2DD}"/>
              </a:ext>
            </a:extLst>
          </p:cNvPr>
          <p:cNvSpPr txBox="1"/>
          <p:nvPr/>
        </p:nvSpPr>
        <p:spPr>
          <a:xfrm>
            <a:off x="1748779" y="2366179"/>
            <a:ext cx="1860609" cy="44473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>
              <a:buNone/>
            </a:pPr>
            <a:r>
              <a:rPr lang="en-GB" sz="1100" b="1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Evidence to Collect:</a:t>
            </a:r>
            <a:r>
              <a:rPr lang="en-GB" sz="11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 Funding and staff commitment.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 Participant demographics and project roles.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 Research methods and participation levels.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  <a:br>
              <a:rPr lang="en-US" sz="11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</a:br>
            <a:endParaRPr lang="en-US" sz="1100" b="0" i="0" dirty="0">
              <a:solidFill>
                <a:srgbClr val="000000"/>
              </a:solidFill>
              <a:effectLst/>
              <a:latin typeface="Arial Nova" panose="020B0504020202020204" pitchFamily="34" charset="0"/>
            </a:endParaRPr>
          </a:p>
          <a:p>
            <a:pPr algn="l" rtl="0" fontAlgn="base">
              <a:buNone/>
            </a:pPr>
            <a:r>
              <a:rPr lang="en-GB" sz="1100" b="1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Indicators:</a:t>
            </a:r>
            <a:r>
              <a:rPr lang="en-GB" sz="11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 Number and type of funding sources.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 Number and roles of interdisciplinary staff involved.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 Number and diversity of participants from pilot neighbourhoods.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  <a:br>
              <a:rPr lang="en-US" sz="11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</a:br>
            <a:endParaRPr lang="en-US" sz="1100" b="0" i="0" dirty="0">
              <a:solidFill>
                <a:srgbClr val="000000"/>
              </a:solidFill>
              <a:effectLst/>
              <a:latin typeface="Arial Nova" panose="020B0504020202020204" pitchFamily="34" charset="0"/>
            </a:endParaRPr>
          </a:p>
          <a:p>
            <a:pPr algn="l" rtl="0" fontAlgn="base">
              <a:buNone/>
            </a:pPr>
            <a:r>
              <a:rPr lang="en-GB" sz="1100" b="1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Sources:</a:t>
            </a:r>
            <a:r>
              <a:rPr lang="en-GB" sz="11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 Grant applications and financial records.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 Project team logs or time sheets.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 Attendance and demographic records from workshops and surveys.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endParaRPr lang="en-GB" sz="1100" dirty="0">
              <a:latin typeface="Arial Nova" panose="020B05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60BE1F-78C2-11B6-1E38-D9ABC467D697}"/>
              </a:ext>
            </a:extLst>
          </p:cNvPr>
          <p:cNvSpPr txBox="1"/>
          <p:nvPr/>
        </p:nvSpPr>
        <p:spPr>
          <a:xfrm>
            <a:off x="3469153" y="2366179"/>
            <a:ext cx="1847831" cy="43396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>
              <a:buNone/>
            </a:pPr>
            <a:r>
              <a:rPr lang="en-GB" sz="1100" b="1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Evidence to Collect:</a:t>
            </a:r>
            <a:r>
              <a:rPr lang="en-GB" sz="11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 Publications and public-facing materials.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 Community datasets and creative works.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 Tools and policy briefs developed.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  <a:br>
              <a:rPr lang="en-US" sz="11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</a:br>
            <a:endParaRPr lang="en-US" sz="1100" b="0" i="0" dirty="0">
              <a:solidFill>
                <a:srgbClr val="000000"/>
              </a:solidFill>
              <a:effectLst/>
              <a:latin typeface="Arial Nova" panose="020B0504020202020204" pitchFamily="34" charset="0"/>
            </a:endParaRPr>
          </a:p>
          <a:p>
            <a:pPr algn="l" rtl="0" fontAlgn="base">
              <a:buNone/>
            </a:pPr>
            <a:r>
              <a:rPr lang="en-GB" sz="1100" b="1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Indicators:</a:t>
            </a:r>
            <a:r>
              <a:rPr lang="en-GB" sz="11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 Number of published articles and toolkits.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 Dataset completeness (response rate, coverage).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 Event attendance or toolkit downloads/views.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  <a:br>
              <a:rPr lang="en-US" sz="11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</a:br>
            <a:endParaRPr lang="en-US" sz="1100" b="0" i="0" dirty="0">
              <a:solidFill>
                <a:srgbClr val="000000"/>
              </a:solidFill>
              <a:effectLst/>
              <a:latin typeface="Arial Nova" panose="020B0504020202020204" pitchFamily="34" charset="0"/>
            </a:endParaRPr>
          </a:p>
          <a:p>
            <a:pPr algn="l" rtl="0" fontAlgn="base">
              <a:buNone/>
            </a:pPr>
            <a:r>
              <a:rPr lang="en-GB" sz="1100" b="1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Sources:</a:t>
            </a:r>
            <a:r>
              <a:rPr lang="en-GB" sz="11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 Publication repositories (journals, project website).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 Internal logs of datasets and reports.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 Digital engagement metrics (social media, downloads).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 Feedback forms from exhibitions and photo galleries.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endParaRPr lang="en-GB" sz="1100" dirty="0">
              <a:latin typeface="Arial Nova" panose="020B0504020202020204" pitchFamily="34" charset="0"/>
              <a:ea typeface="+mn-lt"/>
              <a:cs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FF8228-04EE-8BF5-B59A-4BF389B5F0D6}"/>
              </a:ext>
            </a:extLst>
          </p:cNvPr>
          <p:cNvSpPr txBox="1"/>
          <p:nvPr/>
        </p:nvSpPr>
        <p:spPr>
          <a:xfrm>
            <a:off x="5198771" y="2367730"/>
            <a:ext cx="1916251" cy="44473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>
              <a:buNone/>
            </a:pPr>
            <a:r>
              <a:rPr lang="en-GB" sz="1100" b="1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Evidence to Collect:</a:t>
            </a:r>
            <a:r>
              <a:rPr lang="en-GB" sz="11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 Events conducted and participation levels.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 Workshop engagement and learning outcomes.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 Media coverage and policy briefings.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  <a:br>
              <a:rPr lang="en-US" sz="11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</a:br>
            <a:endParaRPr lang="en-US" sz="1100" b="0" i="0" dirty="0">
              <a:solidFill>
                <a:srgbClr val="000000"/>
              </a:solidFill>
              <a:effectLst/>
              <a:latin typeface="Arial Nova" panose="020B0504020202020204" pitchFamily="34" charset="0"/>
            </a:endParaRPr>
          </a:p>
          <a:p>
            <a:pPr algn="l" rtl="0" fontAlgn="base">
              <a:buNone/>
            </a:pPr>
            <a:r>
              <a:rPr lang="en-GB" sz="1100" b="1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Indicators:</a:t>
            </a:r>
            <a:r>
              <a:rPr lang="en-GB" sz="11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 Number of seminars/workshops/media posts.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 Pre/post workshop knowledge assessments.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 Number of policy briefings conducted, and stakeholders reached.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  <a:br>
              <a:rPr lang="en-US" sz="11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</a:br>
            <a:endParaRPr lang="en-US" sz="1100" b="0" i="0" dirty="0">
              <a:solidFill>
                <a:srgbClr val="000000"/>
              </a:solidFill>
              <a:effectLst/>
              <a:latin typeface="Arial Nova" panose="020B0504020202020204" pitchFamily="34" charset="0"/>
            </a:endParaRPr>
          </a:p>
          <a:p>
            <a:pPr algn="l" rtl="0" fontAlgn="base">
              <a:buNone/>
            </a:pPr>
            <a:r>
              <a:rPr lang="en-GB" sz="1100" b="1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Sources:</a:t>
            </a:r>
            <a:r>
              <a:rPr lang="en-GB" sz="11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 Sign-in sheets and participant surveys.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 Event reports and photos/videos.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 Media analytics (e.g., likes, shares, coverage).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 Policy engagement logs.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endParaRPr lang="en-GB" sz="1100" dirty="0">
              <a:latin typeface="Arial Nova" panose="020B05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ED0B08-6C03-98A7-7BB0-8AE12FC17A82}"/>
              </a:ext>
            </a:extLst>
          </p:cNvPr>
          <p:cNvSpPr txBox="1"/>
          <p:nvPr/>
        </p:nvSpPr>
        <p:spPr>
          <a:xfrm>
            <a:off x="6953679" y="2361587"/>
            <a:ext cx="1817672" cy="35702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>
              <a:buNone/>
            </a:pPr>
            <a:r>
              <a:rPr lang="en-GB" sz="1100" b="1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Evidence to Collect:</a:t>
            </a:r>
            <a:r>
              <a:rPr lang="en-GB" sz="11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 Organizations using the research or toolkit.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 New strategies adopted by institutions or networks.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  <a:br>
              <a:rPr lang="en-US" sz="11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</a:br>
            <a:endParaRPr lang="en-US" sz="1100" b="0" i="0" dirty="0">
              <a:solidFill>
                <a:srgbClr val="000000"/>
              </a:solidFill>
              <a:effectLst/>
              <a:latin typeface="Arial Nova" panose="020B0504020202020204" pitchFamily="34" charset="0"/>
            </a:endParaRPr>
          </a:p>
          <a:p>
            <a:pPr algn="l" rtl="0" fontAlgn="base">
              <a:buNone/>
            </a:pPr>
            <a:r>
              <a:rPr lang="en-GB" sz="1100" b="1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Indicators:</a:t>
            </a:r>
            <a:r>
              <a:rPr lang="en-GB" sz="11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 Number of NGOs/government bodies adopting practices.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 Number of references to project tools in external reports or strategies.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  <a:br>
              <a:rPr lang="en-US" sz="11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</a:br>
            <a:endParaRPr lang="en-US" sz="1100" b="0" i="0" dirty="0">
              <a:solidFill>
                <a:srgbClr val="000000"/>
              </a:solidFill>
              <a:effectLst/>
              <a:latin typeface="Arial Nova" panose="020B0504020202020204" pitchFamily="34" charset="0"/>
            </a:endParaRPr>
          </a:p>
          <a:p>
            <a:pPr algn="l" rtl="0" fontAlgn="base">
              <a:buNone/>
            </a:pPr>
            <a:r>
              <a:rPr lang="en-GB" sz="1100" b="1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Sources:</a:t>
            </a:r>
            <a:r>
              <a:rPr lang="en-GB" sz="11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 Follow-up interviews with NGOs/government partners.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 Usage logs or requests for toolkit access.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 Mentions in policy, NGO, or academic documentation.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endParaRPr lang="en-GB" sz="1100" dirty="0">
              <a:latin typeface="Arial Nova" panose="020B05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B688A8-74A4-B2C4-1D32-33AD45755BD0}"/>
              </a:ext>
            </a:extLst>
          </p:cNvPr>
          <p:cNvSpPr txBox="1"/>
          <p:nvPr/>
        </p:nvSpPr>
        <p:spPr>
          <a:xfrm>
            <a:off x="8662781" y="2352298"/>
            <a:ext cx="1844656" cy="41857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>
              <a:buNone/>
            </a:pPr>
            <a:r>
              <a:rPr lang="en-GB" sz="1100" b="1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Evidence to Collect:</a:t>
            </a:r>
            <a:r>
              <a:rPr lang="en-GB" sz="11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 Change in resident behaviour and engagement.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 Changes in neighbourhood volunteer models.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 Inclusion of gardening in local policies.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  <a:br>
              <a:rPr lang="en-US" sz="11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</a:br>
            <a:endParaRPr lang="en-US" sz="1100" b="0" i="0" dirty="0">
              <a:solidFill>
                <a:srgbClr val="000000"/>
              </a:solidFill>
              <a:effectLst/>
              <a:latin typeface="Arial Nova" panose="020B0504020202020204" pitchFamily="34" charset="0"/>
            </a:endParaRPr>
          </a:p>
          <a:p>
            <a:pPr algn="l" rtl="0" fontAlgn="base">
              <a:buNone/>
            </a:pPr>
            <a:r>
              <a:rPr lang="en-GB" sz="1100" b="1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Indicators:</a:t>
            </a:r>
            <a:r>
              <a:rPr lang="en-GB" sz="11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 Number of garden leaders trained and active.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 Increase in volunteer hours and retention.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 Policy revisions reflecting community gardening.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  <a:br>
              <a:rPr lang="en-US" sz="11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</a:br>
            <a:endParaRPr lang="en-US" sz="1100" b="0" i="0" dirty="0">
              <a:solidFill>
                <a:srgbClr val="000000"/>
              </a:solidFill>
              <a:effectLst/>
              <a:latin typeface="Arial Nova" panose="020B0504020202020204" pitchFamily="34" charset="0"/>
            </a:endParaRPr>
          </a:p>
          <a:p>
            <a:pPr algn="l" rtl="0" fontAlgn="base">
              <a:buNone/>
            </a:pPr>
            <a:r>
              <a:rPr lang="en-GB" sz="1100" b="1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Sources:</a:t>
            </a:r>
            <a:r>
              <a:rPr lang="en-GB" sz="11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 Garden leader training completion logs and interviews.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 Volunteer tracking data (before/after).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 City council meeting minutes and revised policy documents.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endParaRPr lang="en-GB" sz="1100" dirty="0">
              <a:latin typeface="Arial Nova" panose="020B05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9BC20F-41AB-B609-B8BE-F501F2D729E0}"/>
              </a:ext>
            </a:extLst>
          </p:cNvPr>
          <p:cNvSpPr txBox="1"/>
          <p:nvPr/>
        </p:nvSpPr>
        <p:spPr>
          <a:xfrm>
            <a:off x="10350961" y="2346146"/>
            <a:ext cx="2002536" cy="43396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>
              <a:buNone/>
            </a:pPr>
            <a:r>
              <a:rPr lang="en-GB" sz="1100" b="1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Evidence to Collect:</a:t>
            </a:r>
            <a:r>
              <a:rPr lang="en-GB" sz="11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 Resident health and financial outcomes.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 Environmental impact and NGO effectiveness.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  <a:br>
              <a:rPr lang="en-US" sz="11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</a:br>
            <a:endParaRPr lang="en-US" sz="1100" b="0" i="0" dirty="0">
              <a:solidFill>
                <a:srgbClr val="000000"/>
              </a:solidFill>
              <a:effectLst/>
              <a:latin typeface="Arial Nova" panose="020B0504020202020204" pitchFamily="34" charset="0"/>
            </a:endParaRPr>
          </a:p>
          <a:p>
            <a:pPr algn="l" rtl="0" fontAlgn="base">
              <a:buNone/>
            </a:pPr>
            <a:r>
              <a:rPr lang="en-GB" sz="1100" b="1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Indicators:</a:t>
            </a:r>
            <a:r>
              <a:rPr lang="en-GB" sz="11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 % of residents reporting improved well-being and food access.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 Average monthly savings on fresh food per household.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 Estimated reduction in emissions.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 Improved outreach performance by NGOs.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  <a:br>
              <a:rPr lang="en-US" sz="11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</a:br>
            <a:endParaRPr lang="en-US" sz="1100" b="0" i="0" dirty="0">
              <a:solidFill>
                <a:srgbClr val="000000"/>
              </a:solidFill>
              <a:effectLst/>
              <a:latin typeface="Arial Nova" panose="020B0504020202020204" pitchFamily="34" charset="0"/>
            </a:endParaRPr>
          </a:p>
          <a:p>
            <a:pPr algn="l" rtl="0" fontAlgn="base">
              <a:buNone/>
            </a:pPr>
            <a:r>
              <a:rPr lang="en-GB" sz="1100" b="1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Sources:</a:t>
            </a:r>
            <a:r>
              <a:rPr lang="en-GB" sz="11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 Longitudinal resident surveys and interviews.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 Grocery receipts or expenditure diaries.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 Environmental modelling tools (based on sourcing data).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 NGO campaign performance reports (pre/post toolkit use).</a:t>
            </a:r>
            <a:endParaRPr lang="en-GB" sz="1000" b="0" i="0" dirty="0">
              <a:solidFill>
                <a:srgbClr val="000000"/>
              </a:solidFill>
              <a:effectLst/>
              <a:latin typeface="Arial Nova" panose="020B0504020202020204" pitchFamily="34" charset="0"/>
            </a:endParaRPr>
          </a:p>
          <a:p>
            <a:endParaRPr lang="en-GB" sz="1100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608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731E7D-952F-8D8C-7D6E-DC48BEDE8A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diagram of a pathway model&#10;&#10;AI-generated content may be incorrect.">
            <a:extLst>
              <a:ext uri="{FF2B5EF4-FFF2-40B4-BE49-F238E27FC236}">
                <a16:creationId xmlns:a16="http://schemas.microsoft.com/office/drawing/2014/main" id="{91BCE175-74AC-B81F-374F-BB598A433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0FAF48-57F7-832A-F008-C0655861ACB8}"/>
              </a:ext>
            </a:extLst>
          </p:cNvPr>
          <p:cNvSpPr txBox="1"/>
          <p:nvPr/>
        </p:nvSpPr>
        <p:spPr>
          <a:xfrm>
            <a:off x="109728" y="2679192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Text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C0BAD6-5C75-F027-BC64-4B7F1A6E2752}"/>
              </a:ext>
            </a:extLst>
          </p:cNvPr>
          <p:cNvSpPr txBox="1"/>
          <p:nvPr/>
        </p:nvSpPr>
        <p:spPr>
          <a:xfrm>
            <a:off x="1828800" y="2679192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Text here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1DA658-3A41-D055-98D0-DEED97EE6CCC}"/>
              </a:ext>
            </a:extLst>
          </p:cNvPr>
          <p:cNvSpPr txBox="1"/>
          <p:nvPr/>
        </p:nvSpPr>
        <p:spPr>
          <a:xfrm>
            <a:off x="3547872" y="2679192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Text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10ABDA-725C-6F40-E024-FF3BCD4094D1}"/>
              </a:ext>
            </a:extLst>
          </p:cNvPr>
          <p:cNvSpPr txBox="1"/>
          <p:nvPr/>
        </p:nvSpPr>
        <p:spPr>
          <a:xfrm>
            <a:off x="5266944" y="2679191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/>
              <a:t>Text here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FD3F56-647F-E738-A8B9-E17BBEE2138B}"/>
              </a:ext>
            </a:extLst>
          </p:cNvPr>
          <p:cNvSpPr txBox="1"/>
          <p:nvPr/>
        </p:nvSpPr>
        <p:spPr>
          <a:xfrm>
            <a:off x="6986016" y="2679190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/>
              <a:t>Text here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E67BF5-C0C9-B614-9659-7FFCE1998735}"/>
              </a:ext>
            </a:extLst>
          </p:cNvPr>
          <p:cNvSpPr txBox="1"/>
          <p:nvPr/>
        </p:nvSpPr>
        <p:spPr>
          <a:xfrm>
            <a:off x="8705088" y="2679190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/>
              <a:t>Text here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657BEE-3B33-511D-1843-D9621449716A}"/>
              </a:ext>
            </a:extLst>
          </p:cNvPr>
          <p:cNvSpPr txBox="1"/>
          <p:nvPr/>
        </p:nvSpPr>
        <p:spPr>
          <a:xfrm>
            <a:off x="10424160" y="2679189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375231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5364cdb-a928-4363-a4de-21911732d9c8" xsi:nil="true"/>
    <Notes xmlns="a0dbd8eb-e093-4539-85aa-ac4b39fdb7b9" xsi:nil="true"/>
    <lcf76f155ced4ddcb4097134ff3c332f xmlns="a0dbd8eb-e093-4539-85aa-ac4b39fdb7b9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4D28ECE2FE114A87A298DBB89F5E76" ma:contentTypeVersion="20" ma:contentTypeDescription="Create a new document." ma:contentTypeScope="" ma:versionID="5524011f099c78c15c86dfdc294c8edc">
  <xsd:schema xmlns:xsd="http://www.w3.org/2001/XMLSchema" xmlns:xs="http://www.w3.org/2001/XMLSchema" xmlns:p="http://schemas.microsoft.com/office/2006/metadata/properties" xmlns:ns2="a0dbd8eb-e093-4539-85aa-ac4b39fdb7b9" xmlns:ns3="95364cdb-a928-4363-a4de-21911732d9c8" targetNamespace="http://schemas.microsoft.com/office/2006/metadata/properties" ma:root="true" ma:fieldsID="4d7e5d664a46ff4cc4378acd954b0075" ns2:_="" ns3:_="">
    <xsd:import namespace="a0dbd8eb-e093-4539-85aa-ac4b39fdb7b9"/>
    <xsd:import namespace="95364cdb-a928-4363-a4de-21911732d9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Notes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dbd8eb-e093-4539-85aa-ac4b39fdb7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tes" ma:index="12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53035b0a-854a-4967-9374-aa801ec28e1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364cdb-a928-4363-a4de-21911732d9c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125dcfea-789b-482b-8297-944920c7d590}" ma:internalName="TaxCatchAll" ma:showField="CatchAllData" ma:web="95364cdb-a928-4363-a4de-21911732d9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D4C40A-B525-4C53-9BD4-31D9543090D9}">
  <ds:schemaRefs>
    <ds:schemaRef ds:uri="95364cdb-a928-4363-a4de-21911732d9c8"/>
    <ds:schemaRef ds:uri="a0dbd8eb-e093-4539-85aa-ac4b39fdb7b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AE44D95-B19E-412B-BC86-054BF713E8FA}">
  <ds:schemaRefs>
    <ds:schemaRef ds:uri="95364cdb-a928-4363-a4de-21911732d9c8"/>
    <ds:schemaRef ds:uri="a0dbd8eb-e093-4539-85aa-ac4b39fdb7b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57F61AE-C9AB-41F3-924D-47DAFE60EAB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b52e9fda-0691-4585-bdfc-5ccae1ce1890}" enabled="0" method="" siteId="{b52e9fda-0691-4585-bdfc-5ccae1ce189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1712</Words>
  <Application>Microsoft Office PowerPoint</Application>
  <PresentationFormat>Widescreen</PresentationFormat>
  <Paragraphs>210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Arial Nova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Mel Comins</dc:creator>
  <cp:lastModifiedBy>Alison Stott</cp:lastModifiedBy>
  <cp:revision>7</cp:revision>
  <dcterms:created xsi:type="dcterms:W3CDTF">2025-05-13T09:59:17Z</dcterms:created>
  <dcterms:modified xsi:type="dcterms:W3CDTF">2025-06-13T11:04:43Z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0x010100A24D28ECE2FE114A87A298DBB89F5E76</vt:lpwstr>
  </property>
  <property fmtid="{D5CDD505-2E9C-101B-9397-08002B2CF9AE}" pid="3" name="MediaServiceImageTags">
    <vt:lpwstr/>
  </property>
</Properties>
</file>