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71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7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outlineViewPr>
    <p:cViewPr>
      <p:scale>
        <a:sx n="33" d="100"/>
        <a:sy n="33" d="100"/>
      </p:scale>
      <p:origin x="0" y="-99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C21B-A1F6-4618-BA9E-0F7F8E77D85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F0493-883D-4372-B7DF-74977D2DB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3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name of the accessibility regulations is the Public Sector Bodies (Websites and Mobile Applications) (No. 2) Accessibility Regulations 2018.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F0493-883D-4372-B7DF-74977D2DB2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6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warning top right </a:t>
            </a:r>
            <a:r>
              <a:rPr lang="en-GB" dirty="0" err="1"/>
              <a:t>Irlens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F0493-883D-4372-B7DF-74977D2DB2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F52F-4B64-4B63-881A-44BAD78EB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B30DC-FC71-4438-8EDE-179DC7AF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C5B3-D040-443B-89AA-72E2341F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E1F2-77D9-454E-BC07-AEA9C07B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0D4B6-4773-4C55-B8DE-17AA29F9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E7FA-3124-4D20-9C77-222A2B83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C2954-1E8F-4BD8-93A7-63312C96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DBC0-8DF1-4540-8A6C-2103B6E2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4DE52-6619-4226-8A99-937B8F21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150E-6740-4C21-9D89-4564C7C9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1B5AA-4FB3-4C13-B01A-ED426F8A8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98678-DEC1-4F3B-A33C-11D10B990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8D44-EB0B-46A7-AAEB-5159AB5A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EC65-22F9-4D72-BF84-B095F74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2C70-DCB6-478C-A25A-E6D6D161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9681-E6E2-4B65-A725-FD84554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5FFA-2DF0-46A0-880B-EC54FAC3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15ED-EFCE-4C7A-A67A-09386EFC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166F4-E5F6-481A-82F8-F058216C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175D-8F26-4C8D-AB19-48B57886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1617-9B4B-47C2-8E00-3DEF3D38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94E3D-05DC-416E-BBFB-FB904A1C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31A2-875C-4FFE-A619-EB43EF2C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DE25-CD67-4AB7-81C9-95450A7C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BED60-501A-4480-91EE-F8246510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7B6F-7A38-4640-979C-A4070E8A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4B5F-F67D-446B-AD60-379150763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9B18F-7DC1-484C-9FE9-937861DA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41E18-8B32-4314-8EE2-D4921F77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7DA22-3E4C-41F8-AD59-75393BC9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C111E-59C3-4A14-96A3-DA9F01EA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A8BE-12D8-4196-9F1F-041F3AD2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177CF-27EA-4F63-854F-7AE5E881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C31C4-229D-41FE-8568-08B80A7A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A0953-3808-40D9-A53F-B2183C9E9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F88F7-E40E-4B4C-A740-CA71E6364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97B13-E3C0-42FF-8BB6-C4DA2919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A9CEF-21FE-4254-A8F5-60605821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21C4C-B1D3-4ABC-BB12-39AD9979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5A25-E702-4952-837A-3F91369C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63540-A9D4-4DAC-BD66-70546AFA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69EA9-2056-44A5-AA24-F56B43EA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139C6-FC9F-44FB-A6CD-B2862842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9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9C4EF-8BF6-4497-870B-27E6A53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817A0-0791-4CD9-8677-309436CF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B5E0-3E63-467C-B1A3-DB4DB45B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FF50-347C-4DDF-9B2E-65F8D902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6FE8-8AD6-44BA-BDD4-CEB47C9E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2A653-B6E3-40A9-B1CC-C95D8E837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5DE33-49F2-4F64-8949-37792C28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C5CA2-2C42-4696-9275-2E5CF9ED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B1A-469B-490E-84FE-7ED588F3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5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8DF-4442-4791-9295-E700B09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344B4-F65D-41EB-AA49-CAB5A22D1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1C7CE-B992-4524-A320-87A7A41A2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E9B1-3DA7-4C5C-9B4C-00722F54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A8CB0-E4B8-4A9D-89BC-C1762F06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4903E-4688-4B97-BA96-5C70D003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1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39FE7-0129-447D-980C-C3822C93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A23BC-17B5-42E6-8AAF-AF6DDB633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7D84-8489-4029-83B0-107199FFB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DCE3-A85C-40D2-A10C-3488100A91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BA16A-61CA-423D-A521-0C87F9EC9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DCACA-6165-4ADD-B4A7-CB684EE3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4A49-CC88-4E6F-8668-C49A29BB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5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3D8B-297B-436B-AA45-ADC2F703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9" y="1764914"/>
            <a:ext cx="9144000" cy="166408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by Design: Are your Documents and Emails Inclusive?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8DC57-126C-470B-8463-C12777AA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671"/>
            <a:ext cx="9144000" cy="1655762"/>
          </a:xfrm>
        </p:spPr>
        <p:txBody>
          <a:bodyPr/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Morgan 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week 2020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37289A-FEC7-4268-AE89-006654E1F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9591" y="877330"/>
            <a:ext cx="10270917" cy="5066270"/>
          </a:xfrm>
          <a:prstGeom prst="round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3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9C217-F592-45B8-BDBE-F8AA03DF0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1357" cy="2519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33DF4-F2C9-475D-9D39-0D7439EB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7" y="0"/>
            <a:ext cx="10251727" cy="1034338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closed captioning during online meetings and trainings.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76C2-471E-4B03-B99A-E6DB33F90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61" y="1300154"/>
            <a:ext cx="10962503" cy="3860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two types of captioning?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captions can be turned on or off with the click of a button.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captions are different from closed captions in that they are part of the clip itself and cannot be turned off.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 with disabilities find captions useful, as do students that have English as a second language.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remind students and colleagues that they are available to use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</a:p>
        </p:txBody>
      </p:sp>
      <p:pic>
        <p:nvPicPr>
          <p:cNvPr id="1026" name="Picture 2" descr="Microsoft Teams Live Captioning in Meetings">
            <a:extLst>
              <a:ext uri="{FF2B5EF4-FFF2-40B4-BE49-F238E27FC236}">
                <a16:creationId xmlns:a16="http://schemas.microsoft.com/office/drawing/2014/main" id="{2C399B4E-3DE6-4EB0-9EBE-621F5389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" y="4826192"/>
            <a:ext cx="3005737" cy="1904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losed Captions Logo">
            <a:extLst>
              <a:ext uri="{FF2B5EF4-FFF2-40B4-BE49-F238E27FC236}">
                <a16:creationId xmlns:a16="http://schemas.microsoft.com/office/drawing/2014/main" id="{48F6A7E8-94AA-4524-8B80-8E252808D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281" y="5297929"/>
            <a:ext cx="1383438" cy="10670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Example of captions in use">
            <a:extLst>
              <a:ext uri="{FF2B5EF4-FFF2-40B4-BE49-F238E27FC236}">
                <a16:creationId xmlns:a16="http://schemas.microsoft.com/office/drawing/2014/main" id="{1D047FFC-D49D-40E7-B4BB-03C62037F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00"/>
          <a:stretch/>
        </p:blipFill>
        <p:spPr>
          <a:xfrm>
            <a:off x="8027161" y="4826192"/>
            <a:ext cx="3661257" cy="19049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470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520C-C82D-4687-8EB9-9E357A3D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6" y="204487"/>
            <a:ext cx="10515600" cy="746983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Tables within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AD54-6EDA-4453-9AC4-210DA41BC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36" y="1288422"/>
            <a:ext cx="7996880" cy="481581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tables are created using the insert a table feature in any Microsoft package they will be read correctly by a screen reader.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tables are created using draw table, this is when the screen reader can have a difficulty reading the text in an order that is easily understood.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merging cells and splitting cells as this changes the original format of the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42088-FB72-438B-98A5-ED4210990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200" cy="2576843"/>
          </a:xfrm>
          <a:prstGeom prst="rect">
            <a:avLst/>
          </a:prstGeom>
        </p:spPr>
      </p:pic>
      <p:pic>
        <p:nvPicPr>
          <p:cNvPr id="5" name="Picture 4" descr="Example of insert table feature on Microsoft Word">
            <a:extLst>
              <a:ext uri="{FF2B5EF4-FFF2-40B4-BE49-F238E27FC236}">
                <a16:creationId xmlns:a16="http://schemas.microsoft.com/office/drawing/2014/main" id="{8BC3BD14-86A1-4951-9262-BFCE4B4BA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366" y="2576843"/>
            <a:ext cx="2767914" cy="25741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162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A76F-E92E-4CF4-9DA1-585E8249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55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your own work for accessibility is easily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D046-B4A3-4F04-8601-2F14233F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3" y="2921131"/>
            <a:ext cx="7327557" cy="3495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‘check accessibility’ from the taskbar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checker will point out what you have missed on your document or PowerPoint.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drop down arrows to change the reading order of your slide where necessary to support the use of screen readers.</a:t>
            </a:r>
          </a:p>
        </p:txBody>
      </p:sp>
      <p:pic>
        <p:nvPicPr>
          <p:cNvPr id="4" name="Picture 3" descr="Microsoft PowerPoint Taskbar">
            <a:extLst>
              <a:ext uri="{FF2B5EF4-FFF2-40B4-BE49-F238E27FC236}">
                <a16:creationId xmlns:a16="http://schemas.microsoft.com/office/drawing/2014/main" id="{E96E8F2C-4793-415D-8007-8F027B6E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96"/>
          <a:stretch/>
        </p:blipFill>
        <p:spPr>
          <a:xfrm>
            <a:off x="473676" y="1448652"/>
            <a:ext cx="5622324" cy="8497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 descr="Microsoft PowerPoint Accessibility drop down information showing faults to be addressed on PowerPoint">
            <a:extLst>
              <a:ext uri="{FF2B5EF4-FFF2-40B4-BE49-F238E27FC236}">
                <a16:creationId xmlns:a16="http://schemas.microsoft.com/office/drawing/2014/main" id="{45463FAA-6A5E-4977-8A7C-04E652278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95" b="14775"/>
          <a:stretch/>
        </p:blipFill>
        <p:spPr>
          <a:xfrm>
            <a:off x="8133096" y="1348673"/>
            <a:ext cx="3070362" cy="44731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9AEE8A-0335-4C99-A7BB-21A93318F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392195" y="2352720"/>
            <a:ext cx="337751" cy="51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4ED4-5E70-458B-AEF5-477C9F06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6" y="333631"/>
            <a:ext cx="10515600" cy="101325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on PDF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80A2-9F98-404E-95E3-9D2E5E9E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779" y="2023333"/>
            <a:ext cx="57417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documents are not as easily accessible.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read by a screen reader however, students often need to be able to change the font/size in order to successfully access documents.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C63BA-AAFA-40E8-BE78-F336F5F1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244" y="2790160"/>
            <a:ext cx="5181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Acrobat Pro DC – is needed to use the accessibility checker in a PDF document.</a:t>
            </a:r>
          </a:p>
          <a:p>
            <a:endParaRPr lang="en-GB" dirty="0"/>
          </a:p>
        </p:txBody>
      </p:sp>
      <p:pic>
        <p:nvPicPr>
          <p:cNvPr id="6" name="Picture 5" descr="Adobe symbol">
            <a:extLst>
              <a:ext uri="{FF2B5EF4-FFF2-40B4-BE49-F238E27FC236}">
                <a16:creationId xmlns:a16="http://schemas.microsoft.com/office/drawing/2014/main" id="{F3282C48-0F68-42F1-A4B6-E1D35F16E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0112" y1="66517" x2="10112" y2="66517"/>
                      </a14:backgroundRemoval>
                    </a14:imgEffect>
                  </a14:imgLayer>
                </a14:imgProps>
              </a:ext>
            </a:extLst>
          </a:blip>
          <a:srcRect l="31889" t="39817" r="16918" b="10922"/>
          <a:stretch/>
        </p:blipFill>
        <p:spPr>
          <a:xfrm>
            <a:off x="10157254" y="4846878"/>
            <a:ext cx="1717590" cy="16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5164-C7F2-4D14-96B4-71E2FB3E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Scanned Documents can be Problematic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09E9-3E0A-44ED-81B6-5C18262C0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4605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scanning documents to share with others it limits them to the way they were originally produced and they are therefore unable to be easily altered for accessibility.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documents are the most accessible format that we can use to support others as they can be adjusted to the correct font, size and spacing for the individual.</a:t>
            </a:r>
          </a:p>
        </p:txBody>
      </p:sp>
      <p:pic>
        <p:nvPicPr>
          <p:cNvPr id="6" name="Content Placeholder 5" descr="A scanner machine">
            <a:extLst>
              <a:ext uri="{FF2B5EF4-FFF2-40B4-BE49-F238E27FC236}">
                <a16:creationId xmlns:a16="http://schemas.microsoft.com/office/drawing/2014/main" id="{7C973339-32D4-46C9-90E4-367669DD65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43" y="4509659"/>
            <a:ext cx="2025650" cy="2025650"/>
          </a:xfrm>
        </p:spPr>
      </p:pic>
    </p:spTree>
    <p:extLst>
      <p:ext uri="{BB962C8B-B14F-4D97-AF65-F5344CB8AC3E}">
        <p14:creationId xmlns:p14="http://schemas.microsoft.com/office/powerpoint/2010/main" val="112745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1E3B02-E63A-432D-AFD2-C72DE7964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1" y="681037"/>
            <a:ext cx="9102158" cy="51124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D3CA36E-E02F-405F-AFF1-6F168165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463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AE02-7CA7-44FE-8324-D2A7BB07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382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Accessible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F156-26CC-4F26-A0A6-504C9775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02" y="1096577"/>
            <a:ext cx="10068698" cy="14859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will cover producing accessible documents; formatting emails, Word documents and discuss PDF documents, scanned information.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C575D8-75D3-4997-AB06-202ECA831A1D}"/>
              </a:ext>
            </a:extLst>
          </p:cNvPr>
          <p:cNvSpPr txBox="1">
            <a:spLocks/>
          </p:cNvSpPr>
          <p:nvPr/>
        </p:nvSpPr>
        <p:spPr>
          <a:xfrm>
            <a:off x="446902" y="2582562"/>
            <a:ext cx="11609174" cy="29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Requirements:-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Act 2010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Bodies (Websites and Mobile Applications) (No. 2) Accessibility Regulations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7ACC0-7059-4A8B-903D-896A2A1F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48" y="4893747"/>
            <a:ext cx="6314303" cy="19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5A2F-E02E-40B4-A9BC-9B2C8C0A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40" y="229865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Fonts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7EEC0-5A26-49BA-9ADA-AB4BA6CCD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324" y="1790077"/>
            <a:ext cx="74270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use Arial rather than another style?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is the only font that both the British Dyslexia Association (BDA) and the Royal National Institute for the Blind (RNIB) agree are suitable.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document reader should ideally be able to alter the font on the document themselves, if needed, so that they are able to read it better.</a:t>
            </a:r>
          </a:p>
        </p:txBody>
      </p:sp>
      <p:pic>
        <p:nvPicPr>
          <p:cNvPr id="5" name="Content Placeholder 4" descr="Example of font that is not accessible for people with dyslexia">
            <a:extLst>
              <a:ext uri="{FF2B5EF4-FFF2-40B4-BE49-F238E27FC236}">
                <a16:creationId xmlns:a16="http://schemas.microsoft.com/office/drawing/2014/main" id="{7D3A793C-5A37-497F-B86F-FA7F8EA1A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8260" y="1209675"/>
            <a:ext cx="4029075" cy="2219325"/>
          </a:xfrm>
          <a:prstGeom prst="rect">
            <a:avLst/>
          </a:prstGeom>
        </p:spPr>
      </p:pic>
      <p:pic>
        <p:nvPicPr>
          <p:cNvPr id="6" name="Picture 5" descr="Example of Arial text ">
            <a:extLst>
              <a:ext uri="{FF2B5EF4-FFF2-40B4-BE49-F238E27FC236}">
                <a16:creationId xmlns:a16="http://schemas.microsoft.com/office/drawing/2014/main" id="{EF4392A9-1BE2-440E-9F8C-A21EDAD7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017" y="3746028"/>
            <a:ext cx="39147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A729-9807-41CF-9DF9-58FF5AFE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842"/>
            <a:ext cx="10515600" cy="44823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Accessible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4951-ED8A-4529-B0FA-0D6A71E4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24" y="778476"/>
            <a:ext cx="7910384" cy="60705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errors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in accessible fonts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paragraphs of information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line spacing</a:t>
            </a:r>
          </a:p>
          <a:p>
            <a:pPr marL="0" indent="0">
              <a:lnSpc>
                <a:spcPct val="170000"/>
              </a:lnSpc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Arial point 12 or above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arrow bullet points or bolding key text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 information well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navy font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xample of accessible email set up">
            <a:extLst>
              <a:ext uri="{FF2B5EF4-FFF2-40B4-BE49-F238E27FC236}">
                <a16:creationId xmlns:a16="http://schemas.microsoft.com/office/drawing/2014/main" id="{AC353C49-DEE4-4BC3-943D-CF87732D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41" y="1223276"/>
            <a:ext cx="4797136" cy="41272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26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DDE8-7242-49E8-A964-5FE15882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1964724"/>
            <a:ext cx="8872151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Accessible Documents: SCULPT Basics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4CA2A9-F6AF-40C3-B143-695304199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8321" y="3429000"/>
            <a:ext cx="5277324" cy="29641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622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0550-E7EB-46FE-AF9B-179C5FB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73" y="578815"/>
            <a:ext cx="8407986" cy="82959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to Structure and Layout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conditions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dyslexia, dyspraxia,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Irlens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visual impairments, autistic spectrum conditions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learners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Aids retention and recall of 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A54AE-9A38-45DE-97DF-86CDCCADC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1"/>
          <a:stretch/>
        </p:blipFill>
        <p:spPr>
          <a:xfrm>
            <a:off x="0" y="0"/>
            <a:ext cx="970384" cy="3120686"/>
          </a:xfrm>
          <a:prstGeom prst="rect">
            <a:avLst/>
          </a:prstGeom>
        </p:spPr>
      </p:pic>
      <p:pic>
        <p:nvPicPr>
          <p:cNvPr id="6" name="Picture 5" descr="Example of Irlens Syndrome visual disturbance">
            <a:extLst>
              <a:ext uri="{FF2B5EF4-FFF2-40B4-BE49-F238E27FC236}">
                <a16:creationId xmlns:a16="http://schemas.microsoft.com/office/drawing/2014/main" id="{93B74155-CD3D-40DA-81C8-BA0C0CE0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95" y="383349"/>
            <a:ext cx="1786198" cy="181744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826DE-2C2D-4BD4-940E-8002BEA7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93" y="2083218"/>
            <a:ext cx="10515600" cy="3669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Font, Size (Arial 12 or above)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 of lines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headings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Numbering paragraphs and pages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align paragraphs to the left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 text instead of underlining or using italics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contents page for documents and polices that hyperlinks to the relevant section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put text in front of a picture, whatever the font it will still be difficult to read.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where to locate line spacing on Word taskbar">
            <a:extLst>
              <a:ext uri="{FF2B5EF4-FFF2-40B4-BE49-F238E27FC236}">
                <a16:creationId xmlns:a16="http://schemas.microsoft.com/office/drawing/2014/main" id="{A1A82CE6-AC12-4B82-9DE8-D1D0D28F4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73" y="2873551"/>
            <a:ext cx="1873462" cy="18174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116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F725-C81C-490D-9C7B-6E1C7964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65" y="1"/>
            <a:ext cx="10515600" cy="815546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colour contrast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A0EE8-DB5B-4D94-9FCD-F73C5DA0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65" y="1047843"/>
            <a:ext cx="10929946" cy="341008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visual impairments can find colour and brightness causes them difficulties when trying to engage with documents and websites.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with dyslexia or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Irlens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find using a coloured overlay limits text movement and supports their reading.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 Check you are not using a colour to highlight main points as some people with visual impairments cannot distinguish between colours. Instead bold the text of key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8961A-021C-45BC-8392-F9DF0B6C6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043" cy="253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6A213-E007-417A-BEB9-34C22E02936D}"/>
              </a:ext>
            </a:extLst>
          </p:cNvPr>
          <p:cNvSpPr txBox="1"/>
          <p:nvPr/>
        </p:nvSpPr>
        <p:spPr>
          <a:xfrm>
            <a:off x="186218" y="5219072"/>
            <a:ext cx="525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a colour contrast checker when designing leaflets, posters, handouts and website content.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(https://contrast-ratio.com)</a:t>
            </a:r>
          </a:p>
        </p:txBody>
      </p:sp>
      <p:pic>
        <p:nvPicPr>
          <p:cNvPr id="7" name="Picture 6" descr="Contrast ratio example pink on white background- not suitable">
            <a:extLst>
              <a:ext uri="{FF2B5EF4-FFF2-40B4-BE49-F238E27FC236}">
                <a16:creationId xmlns:a16="http://schemas.microsoft.com/office/drawing/2014/main" id="{6F1C8336-17B3-4936-A940-FA9A3207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63" y="5219072"/>
            <a:ext cx="3166806" cy="141981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" name="Picture 7" descr="Contrast ratio example navy on white background- suitable">
            <a:extLst>
              <a:ext uri="{FF2B5EF4-FFF2-40B4-BE49-F238E27FC236}">
                <a16:creationId xmlns:a16="http://schemas.microsoft.com/office/drawing/2014/main" id="{9E2E4886-A761-42B0-AB47-0A19FCD5E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869" y="5219072"/>
            <a:ext cx="3375342" cy="141981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961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D4B48-485A-4DA4-97BD-59DDF02114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848441" cy="2565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1D0FC-DFF7-4B4B-83D8-F49D6614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08" y="250032"/>
            <a:ext cx="10515600" cy="1047427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Alt Text and why do we need to use it?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1F8850-7A65-407A-82BB-46E7C53EA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54" y="1575595"/>
            <a:ext cx="2237176" cy="148137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65E087-DB04-44CE-A1A4-5C0BB0270DDB}"/>
              </a:ext>
            </a:extLst>
          </p:cNvPr>
          <p:cNvSpPr txBox="1"/>
          <p:nvPr/>
        </p:nvSpPr>
        <p:spPr>
          <a:xfrm>
            <a:off x="1035908" y="1575595"/>
            <a:ext cx="8664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never know if your document will be read by someone that has to use a screen reader. 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Text allows somebody with a visual impairment to hear a description of the picture.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easy to do…..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on any image and select Alt Text from the menu.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add a short a description of the image as you add it to your document</a:t>
            </a:r>
          </a:p>
        </p:txBody>
      </p:sp>
      <p:pic>
        <p:nvPicPr>
          <p:cNvPr id="11" name="Picture 10" descr="Flower picture - example of how to add Alt Text">
            <a:extLst>
              <a:ext uri="{FF2B5EF4-FFF2-40B4-BE49-F238E27FC236}">
                <a16:creationId xmlns:a16="http://schemas.microsoft.com/office/drawing/2014/main" id="{564D07D4-23DE-454A-BFDA-AF9B9301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054" y="4382530"/>
            <a:ext cx="2237176" cy="16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9A63-D16B-4AFD-AD5D-73F4BC87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603" y="126033"/>
            <a:ext cx="10515600" cy="65606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better to embed links into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0E1F7-1E50-4B48-A1BC-E998104F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03" y="940380"/>
            <a:ext cx="10792597" cy="4660684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person is using a screen reader it will laboriously read the full http….. Information out to the person. As you can imagine this significantly interrupts the flow of the reading.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that have dyslexia also find this difficult and they often have to start again which can cost them much valuable time.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practice: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the link within the most appropriate word instead of writing ‘click here’.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 shortened links can be requested from the I.T. Teams.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F2F85-ED73-4555-A3E0-64D151225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053" cy="2447089"/>
          </a:xfrm>
          <a:prstGeom prst="rect">
            <a:avLst/>
          </a:prstGeom>
        </p:spPr>
      </p:pic>
      <p:pic>
        <p:nvPicPr>
          <p:cNvPr id="7" name="Picture 6" descr="Example of embedding links into text">
            <a:extLst>
              <a:ext uri="{FF2B5EF4-FFF2-40B4-BE49-F238E27FC236}">
                <a16:creationId xmlns:a16="http://schemas.microsoft.com/office/drawing/2014/main" id="{ABC3E308-58D3-4D78-B81E-CFFB0326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01064"/>
            <a:ext cx="10515600" cy="947351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0654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CD94610244D40BA8C60701EBA135E" ma:contentTypeVersion="8" ma:contentTypeDescription="Create a new document." ma:contentTypeScope="" ma:versionID="3d1fbfd9d3b5782d65048cd3b7cacfd2">
  <xsd:schema xmlns:xsd="http://www.w3.org/2001/XMLSchema" xmlns:xs="http://www.w3.org/2001/XMLSchema" xmlns:p="http://schemas.microsoft.com/office/2006/metadata/properties" xmlns:ns2="1f8e503c-c2d3-4c8f-b90c-193d2dbaf1c8" targetNamespace="http://schemas.microsoft.com/office/2006/metadata/properties" ma:root="true" ma:fieldsID="03fde7c8fb5fef60f4982e81b2da092b" ns2:_="">
    <xsd:import namespace="1f8e503c-c2d3-4c8f-b90c-193d2dbaf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e503c-c2d3-4c8f-b90c-193d2dbaf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7641BF-2FAF-4686-BF1E-05E94D1E204D}"/>
</file>

<file path=customXml/itemProps2.xml><?xml version="1.0" encoding="utf-8"?>
<ds:datastoreItem xmlns:ds="http://schemas.openxmlformats.org/officeDocument/2006/customXml" ds:itemID="{3E965D58-77F9-47E6-9B2D-49732E6BFAE2}"/>
</file>

<file path=customXml/itemProps3.xml><?xml version="1.0" encoding="utf-8"?>
<ds:datastoreItem xmlns:ds="http://schemas.openxmlformats.org/officeDocument/2006/customXml" ds:itemID="{07D57C95-E717-4EBF-A5F1-5FFAD89DBD2A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914</Words>
  <Application>Microsoft Office PowerPoint</Application>
  <PresentationFormat>Widescreen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Inclusion by Design: Are your Documents and Emails Inclusive?</vt:lpstr>
      <vt:lpstr>Producing Accessible Documents</vt:lpstr>
      <vt:lpstr>Why are Fonts Important?</vt:lpstr>
      <vt:lpstr>Creating Accessible Emails</vt:lpstr>
      <vt:lpstr>Creating Accessible Documents: SCULPT Basics</vt:lpstr>
      <vt:lpstr>Attention to Structure and Layout  Specific conditions - dyslexia, dyspraxia, Irlens, visual impairments, autistic spectrum conditions All learners - Aids retention and recall of facts</vt:lpstr>
      <vt:lpstr>Why is colour contrast important?</vt:lpstr>
      <vt:lpstr>What is Alt Text and why do we need to use it?</vt:lpstr>
      <vt:lpstr>Why is it better to embed links into text?</vt:lpstr>
      <vt:lpstr>Benefits of using closed captioning during online meetings and trainings.</vt:lpstr>
      <vt:lpstr>Accessible Tables within Documents</vt:lpstr>
      <vt:lpstr>Checking your own work for accessibility is easily done</vt:lpstr>
      <vt:lpstr>Accessibility on PDF Documents</vt:lpstr>
      <vt:lpstr>Scanned Documents can be Problematic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Morgan</dc:creator>
  <cp:lastModifiedBy>Olivia Briddon</cp:lastModifiedBy>
  <cp:revision>48</cp:revision>
  <dcterms:created xsi:type="dcterms:W3CDTF">2020-09-29T12:22:56Z</dcterms:created>
  <dcterms:modified xsi:type="dcterms:W3CDTF">2021-01-20T17:54:24Z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0x010100CE6CD94610244D40BA8C60701EBA135E</vt:lpwstr>
  </property>
</Properties>
</file>