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28F45B-B063-C3DA-696E-F18B0C301D67}" v="257" dt="2025-05-13T10:46:00.4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3" autoAdjust="0"/>
    <p:restoredTop sz="94660"/>
  </p:normalViewPr>
  <p:slideViewPr>
    <p:cSldViewPr snapToGrid="0">
      <p:cViewPr varScale="1">
        <p:scale>
          <a:sx n="97" d="100"/>
          <a:sy n="97" d="100"/>
        </p:scale>
        <p:origin x="1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95153-23F3-6E25-01DD-6EA8B979F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CBDF57-1614-6922-876C-2E9A02B11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04E8D-421C-4C84-0D81-0BEEB4383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CEC34-9605-86A0-50CE-58B20517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03FF9-02B1-81A7-B19D-ABC5C11D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28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D1636-40B4-AD89-7E62-59FF81793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28F3D-1867-F213-6965-62C1BC62C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68E79-3511-BBC4-EF89-D4E37E2E5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AB528-6483-1FE0-374F-541251041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6D21B-572F-323B-853D-52613DB2C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66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89A6B2-8C7E-CCDB-4D16-8D724463B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37B143-02CD-22E6-6DE9-2CDDCC019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36562-E4A1-076B-B506-D4F4F88DC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64E2D-AD6D-5535-484B-713A3C80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7869-B6A5-4DF5-F3F3-CFB5AD311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7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E831D-3F0E-4542-755D-24CDDE21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4859D-35D3-F4BE-56F9-DA5D1119C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B243C-9C63-1390-207A-CB041BBA2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B0AC0-0B70-4246-B3F5-2F160BBE7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B7A6A-7FB7-B2B2-65E4-1C3073C8A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1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7D583-F1AC-D4DF-CB0A-BA291D75E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20D4-FF17-042C-9915-A3F32B7FA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3CCED-9046-AD8E-B9EF-126FFB61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B4768-E351-9BCC-E1FE-FB9B564D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28C55-B367-374E-B278-65E43198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79DCA-09F7-41E6-49D8-3C8E9F44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5339F-C719-3A36-0834-B5D6A0CF1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2C266-FBBB-21E0-F3E1-A21F5C439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79053B-6341-7139-043E-0575FF43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03066-B6E1-EF7D-D6E8-11075A9E9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86153-ED9F-25AF-79DA-01587431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3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96DF5-963F-84F4-B588-A31ACE09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824FD-B4E4-1AA0-7B23-D7CD8FFDB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C4F3FC-72AC-3344-28EA-13906498D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AEB65F-31B6-533A-7B03-5293B91062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53E547-CF4B-830F-CFEA-CABD8DF62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F9E0F2-3A1B-4297-6ACE-98B763C3E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4F3068-C7D6-5C86-B17B-A0784F6F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DCA3B2-97B2-2892-A779-FBFE104A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72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BCAD4-0273-14AD-3F76-7DAB44D87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418CC-5292-B8D6-4962-CEF1F97B5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522F1F-7690-EAF9-E629-10EBD1529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9F580-EB6D-AD96-3826-AA3BEF22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99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C3B55F-2D1B-9A8C-0F72-B34A44795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C1E09-0644-FD39-19D9-36CF8A0CA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F49D0-3165-679E-994B-11D445C2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7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BAD50-A965-1C61-6DCA-9FA9440A7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C8E5B-78ED-2825-361E-747C521FA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1989E2-0023-96ED-FEB7-9346ED917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8FD7-B045-E8C8-10F7-74BE8FA45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B1C9D-0ADB-48E3-8D15-96E8E20DE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F0FE8-399D-32F4-546E-8E53CAA6C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3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3390-CE51-FB85-8DD5-D301C4EEC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295DAF-E33E-CB8B-3131-EBC7D1B6A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C28F7-9274-C997-CA13-2A62236B2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498A95-E072-99C7-86B6-9FB5246D3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3758D-4FE7-0866-DD9C-E1A54A2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76191-A388-1C4F-8EB9-67A56511A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65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F15FF2-B232-BFAD-4543-56D2BAEB5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6170F-5EF9-FFB1-D578-C647DD116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38C2-5C34-F2FA-5924-639CB1AED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3EC8B2-43AE-4581-BFDC-19AE916CF569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55FC3-7110-93C6-F7CE-D2CC16AA7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AA63D-7756-DF0A-6452-E8FE631D6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4C8F99-AFD3-491F-8F38-A4EF55BE0F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29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diagram of a pathway model&#10;&#10;AI-generated content may be incorrect.">
            <a:extLst>
              <a:ext uri="{FF2B5EF4-FFF2-40B4-BE49-F238E27FC236}">
                <a16:creationId xmlns:a16="http://schemas.microsoft.com/office/drawing/2014/main" id="{8CDC10C7-67E3-108A-AC0B-EA748FD97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F80954A-61A3-9A2E-3C91-704FA2232CF3}"/>
              </a:ext>
            </a:extLst>
          </p:cNvPr>
          <p:cNvSpPr txBox="1"/>
          <p:nvPr/>
        </p:nvSpPr>
        <p:spPr>
          <a:xfrm>
            <a:off x="109728" y="2679192"/>
            <a:ext cx="1600200" cy="38164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00" dirty="0">
                <a:latin typeface="Arial Nova"/>
              </a:rPr>
              <a:t>Urban</a:t>
            </a:r>
            <a:r>
              <a:rPr lang="en-GB" sz="1100" dirty="0">
                <a:latin typeface="Arial Nova"/>
                <a:ea typeface="+mn-lt"/>
                <a:cs typeface="+mn-lt"/>
              </a:rPr>
              <a:t> gardening initiatives in low-income neighbourhoods often face low community engagement, which undermines their sustainability and potential benefits. Key barriers include a lack of accessible knowledge, limited participation mechanisms, and insufficient policy support. This research addresses the gap by identifying effective strategies for improving engagement and long-term participation.</a:t>
            </a:r>
            <a:endParaRPr lang="en-GB" sz="1100" dirty="0">
              <a:latin typeface="Arial Nov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6BD7A6-9378-9DEB-17F4-334CCC12A226}"/>
              </a:ext>
            </a:extLst>
          </p:cNvPr>
          <p:cNvSpPr txBox="1"/>
          <p:nvPr/>
        </p:nvSpPr>
        <p:spPr>
          <a:xfrm>
            <a:off x="1709451" y="2458855"/>
            <a:ext cx="1829717" cy="42857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Funding and Resources</a:t>
            </a:r>
            <a:r>
              <a:rPr lang="en-GB" sz="1050" dirty="0">
                <a:latin typeface="Arial Nova"/>
                <a:ea typeface="+mn-lt"/>
                <a:cs typeface="+mn-lt"/>
              </a:rPr>
              <a:t>: Grants from environmental NGOs and local government.</a:t>
            </a:r>
            <a:endParaRPr lang="en-US" sz="1050">
              <a:latin typeface="Arial Nova"/>
            </a:endParaRPr>
          </a:p>
          <a:p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Research and Staff</a:t>
            </a:r>
            <a:r>
              <a:rPr lang="en-GB" sz="1050" dirty="0">
                <a:latin typeface="Arial Nova"/>
                <a:ea typeface="+mn-lt"/>
                <a:cs typeface="+mn-lt"/>
              </a:rPr>
              <a:t>: Interdisciplinary team of urban planners, environmental scientists, and community organizers.</a:t>
            </a:r>
            <a:endParaRPr lang="en-GB" sz="1050">
              <a:latin typeface="Arial Nova"/>
            </a:endParaRPr>
          </a:p>
          <a:p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Participants</a:t>
            </a:r>
            <a:r>
              <a:rPr lang="en-GB" sz="1050" dirty="0">
                <a:latin typeface="Arial Nova"/>
                <a:ea typeface="+mn-lt"/>
                <a:cs typeface="+mn-lt"/>
              </a:rPr>
              <a:t>: Residents of three pilot </a:t>
            </a:r>
            <a:r>
              <a:rPr lang="en-GB" sz="1050">
                <a:latin typeface="Arial Nova"/>
                <a:ea typeface="+mn-lt"/>
                <a:cs typeface="+mn-lt"/>
              </a:rPr>
              <a:t>neighbourhoods</a:t>
            </a:r>
            <a:r>
              <a:rPr lang="en-GB" sz="1050" dirty="0">
                <a:latin typeface="Arial Nova"/>
                <a:ea typeface="+mn-lt"/>
                <a:cs typeface="+mn-lt"/>
              </a:rPr>
              <a:t>, local NGOs, municipal representatives.</a:t>
            </a:r>
            <a:endParaRPr lang="en-GB" sz="1050">
              <a:latin typeface="Arial Nova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Research Design and Analysis</a:t>
            </a:r>
            <a:r>
              <a:rPr lang="en-GB" sz="1050" dirty="0">
                <a:latin typeface="Arial Nova"/>
                <a:ea typeface="+mn-lt"/>
                <a:cs typeface="+mn-lt"/>
              </a:rPr>
              <a:t>: Mixed-methods approach including surveys, interviews, and participatory workshops.</a:t>
            </a:r>
            <a:endParaRPr lang="en-GB" sz="1050">
              <a:latin typeface="Arial Nova"/>
            </a:endParaRPr>
          </a:p>
          <a:p>
            <a:endParaRPr lang="en-GB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C310E2-2A4F-DA70-8592-2EA57372DF87}"/>
              </a:ext>
            </a:extLst>
          </p:cNvPr>
          <p:cNvSpPr txBox="1"/>
          <p:nvPr/>
        </p:nvSpPr>
        <p:spPr>
          <a:xfrm>
            <a:off x="3410161" y="2458855"/>
            <a:ext cx="1765453" cy="41472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100" b="1" dirty="0">
                <a:latin typeface="Arial Nova"/>
                <a:ea typeface="+mn-lt"/>
                <a:cs typeface="+mn-lt"/>
              </a:rPr>
              <a:t>Publications</a:t>
            </a:r>
            <a:r>
              <a:rPr lang="en-GB" sz="1100" dirty="0">
                <a:latin typeface="Arial Nova"/>
                <a:ea typeface="+mn-lt"/>
                <a:cs typeface="+mn-lt"/>
              </a:rPr>
              <a:t>: Peer-reviewed articles outlining barriers and solutions for engagement.</a:t>
            </a:r>
            <a:endParaRPr lang="en-US" sz="110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10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100" b="1" dirty="0">
                <a:latin typeface="Arial Nova"/>
                <a:ea typeface="+mn-lt"/>
                <a:cs typeface="+mn-lt"/>
              </a:rPr>
              <a:t>Datasets</a:t>
            </a:r>
            <a:r>
              <a:rPr lang="en-GB" sz="1100" dirty="0">
                <a:latin typeface="Arial Nova"/>
                <a:ea typeface="+mn-lt"/>
                <a:cs typeface="+mn-lt"/>
              </a:rPr>
              <a:t>: Community survey data and engagement tracking logs.</a:t>
            </a:r>
            <a:endParaRPr lang="en-GB" sz="110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10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100" b="1" dirty="0">
                <a:latin typeface="Arial Nova"/>
                <a:ea typeface="+mn-lt"/>
                <a:cs typeface="+mn-lt"/>
              </a:rPr>
              <a:t>Creative Works</a:t>
            </a:r>
            <a:r>
              <a:rPr lang="en-GB" sz="1100" dirty="0">
                <a:latin typeface="Arial Nova"/>
                <a:ea typeface="+mn-lt"/>
                <a:cs typeface="+mn-lt"/>
              </a:rPr>
              <a:t>: A photo exhibition showcasing successful local gardening stories.</a:t>
            </a:r>
            <a:endParaRPr lang="en-GB" sz="110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10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100" b="1" dirty="0">
                <a:latin typeface="Arial Nova"/>
                <a:ea typeface="+mn-lt"/>
                <a:cs typeface="+mn-lt"/>
              </a:rPr>
              <a:t>Policies and Practice Documents</a:t>
            </a:r>
            <a:r>
              <a:rPr lang="en-GB" sz="1100" dirty="0">
                <a:latin typeface="Arial Nova"/>
                <a:ea typeface="+mn-lt"/>
                <a:cs typeface="+mn-lt"/>
              </a:rPr>
              <a:t>: Toolkit for community-led urban gardening.</a:t>
            </a:r>
            <a:endParaRPr lang="en-GB" sz="1100" dirty="0">
              <a:latin typeface="Arial Nova"/>
            </a:endParaRPr>
          </a:p>
          <a:p>
            <a:endParaRPr lang="en-GB" sz="1050" dirty="0">
              <a:latin typeface="Arial Nova"/>
              <a:ea typeface="+mn-lt"/>
              <a:cs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B2CBD5-D5E2-C13B-D449-4F559231D4CB}"/>
              </a:ext>
            </a:extLst>
          </p:cNvPr>
          <p:cNvSpPr txBox="1"/>
          <p:nvPr/>
        </p:nvSpPr>
        <p:spPr>
          <a:xfrm>
            <a:off x="5064968" y="2458853"/>
            <a:ext cx="1949067" cy="44473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Exhibitions</a:t>
            </a:r>
            <a:r>
              <a:rPr lang="en-GB" sz="1050" dirty="0">
                <a:latin typeface="Arial Nova"/>
                <a:ea typeface="+mn-lt"/>
                <a:cs typeface="+mn-lt"/>
              </a:rPr>
              <a:t>: Community photo gallery showcasing stories of local gardens.</a:t>
            </a:r>
            <a:endParaRPr lang="en-US" sz="1050" dirty="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Community Seminars</a:t>
            </a:r>
            <a:r>
              <a:rPr lang="en-GB" sz="1050" dirty="0">
                <a:latin typeface="Arial Nova"/>
                <a:ea typeface="+mn-lt"/>
                <a:cs typeface="+mn-lt"/>
              </a:rPr>
              <a:t>: Held in pilot neighbourhoods to share findings and discuss strategies.</a:t>
            </a:r>
            <a:endParaRPr lang="en-GB" sz="105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Training/Workshops</a:t>
            </a:r>
            <a:r>
              <a:rPr lang="en-GB" sz="1050" dirty="0">
                <a:latin typeface="Arial Nova"/>
                <a:ea typeface="+mn-lt"/>
                <a:cs typeface="+mn-lt"/>
              </a:rPr>
              <a:t>: "Garden Leader" workshops to empower local champions.</a:t>
            </a:r>
            <a:endParaRPr lang="en-GB" sz="105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Media and Public Engagement</a:t>
            </a:r>
            <a:r>
              <a:rPr lang="en-GB" sz="1050" dirty="0">
                <a:latin typeface="Arial Nova"/>
                <a:ea typeface="+mn-lt"/>
                <a:cs typeface="+mn-lt"/>
              </a:rPr>
              <a:t>: Social media campaign featuring success stories and tips.</a:t>
            </a:r>
            <a:endParaRPr lang="en-GB" sz="105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Policy Engagement</a:t>
            </a:r>
            <a:r>
              <a:rPr lang="en-GB" sz="1050" dirty="0">
                <a:latin typeface="Arial Nova"/>
                <a:ea typeface="+mn-lt"/>
                <a:cs typeface="+mn-lt"/>
              </a:rPr>
              <a:t>: Briefings with city council and local policy working groups.</a:t>
            </a:r>
            <a:endParaRPr lang="en-GB" sz="1050" dirty="0">
              <a:latin typeface="Arial Nova"/>
            </a:endParaRPr>
          </a:p>
          <a:p>
            <a:endParaRPr lang="en-GB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7C7D25-AF79-651D-78C8-3F5B881AF33A}"/>
              </a:ext>
            </a:extLst>
          </p:cNvPr>
          <p:cNvSpPr txBox="1"/>
          <p:nvPr/>
        </p:nvSpPr>
        <p:spPr>
          <a:xfrm>
            <a:off x="6894209" y="2541481"/>
            <a:ext cx="1939886" cy="39626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Audience Attendees</a:t>
            </a:r>
            <a:r>
              <a:rPr lang="en-GB" sz="1050" dirty="0">
                <a:latin typeface="Arial Nova"/>
                <a:ea typeface="+mn-lt"/>
                <a:cs typeface="+mn-lt"/>
              </a:rPr>
              <a:t>: Residents attending seminars and workshops.</a:t>
            </a:r>
            <a:endParaRPr lang="en-US" sz="1050" dirty="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NGOs</a:t>
            </a:r>
            <a:r>
              <a:rPr lang="en-GB" sz="1050" dirty="0">
                <a:latin typeface="Arial Nova"/>
                <a:ea typeface="+mn-lt"/>
                <a:cs typeface="+mn-lt"/>
              </a:rPr>
              <a:t>: Local organizations promoting food justice and sustainability.</a:t>
            </a:r>
            <a:endParaRPr lang="en-GB" sz="1050" dirty="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Governments</a:t>
            </a:r>
            <a:r>
              <a:rPr lang="en-GB" sz="1050" dirty="0">
                <a:latin typeface="Arial Nova"/>
                <a:ea typeface="+mn-lt"/>
                <a:cs typeface="+mn-lt"/>
              </a:rPr>
              <a:t>: City planning and public health departments.</a:t>
            </a:r>
            <a:endParaRPr lang="en-GB" sz="105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Policymakers</a:t>
            </a:r>
            <a:r>
              <a:rPr lang="en-GB" sz="1050" dirty="0">
                <a:latin typeface="Arial Nova"/>
                <a:ea typeface="+mn-lt"/>
                <a:cs typeface="+mn-lt"/>
              </a:rPr>
              <a:t>: Municipal leaders and urban agriculture advocates.</a:t>
            </a:r>
            <a:endParaRPr lang="en-GB" sz="105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Industry Groups</a:t>
            </a:r>
            <a:r>
              <a:rPr lang="en-GB" sz="1050" dirty="0">
                <a:latin typeface="Arial Nova"/>
                <a:ea typeface="+mn-lt"/>
                <a:cs typeface="+mn-lt"/>
              </a:rPr>
              <a:t>: Urban farming networks and green infrastructure suppliers.</a:t>
            </a:r>
            <a:endParaRPr lang="en-GB" sz="1050" dirty="0">
              <a:latin typeface="Arial Nova"/>
            </a:endParaRPr>
          </a:p>
          <a:p>
            <a:endParaRPr lang="en-GB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618EB71-C8F3-0128-FEDA-87B81DD59B94}"/>
              </a:ext>
            </a:extLst>
          </p:cNvPr>
          <p:cNvSpPr txBox="1"/>
          <p:nvPr/>
        </p:nvSpPr>
        <p:spPr>
          <a:xfrm>
            <a:off x="8714268" y="2605744"/>
            <a:ext cx="1848078" cy="42780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900" b="1" dirty="0">
                <a:latin typeface="Arial Nova"/>
                <a:ea typeface="+mn-lt"/>
                <a:cs typeface="+mn-lt"/>
              </a:rPr>
              <a:t>Training of Users</a:t>
            </a:r>
            <a:r>
              <a:rPr lang="en-GB" sz="900" dirty="0">
                <a:latin typeface="Arial Nova"/>
                <a:ea typeface="+mn-lt"/>
                <a:cs typeface="+mn-lt"/>
              </a:rPr>
              <a:t>: 30 local residents trained as garden leaders.</a:t>
            </a:r>
            <a:endParaRPr lang="en-US" sz="900">
              <a:latin typeface="Arial Nova"/>
            </a:endParaRPr>
          </a:p>
          <a:p>
            <a:endParaRPr lang="en-GB" sz="900" dirty="0">
              <a:latin typeface="Arial Nova"/>
              <a:ea typeface="+mn-lt"/>
              <a:cs typeface="+mn-lt"/>
            </a:endParaRPr>
          </a:p>
          <a:p>
            <a:r>
              <a:rPr lang="en-GB" sz="900" b="1" dirty="0">
                <a:latin typeface="Arial Nova"/>
                <a:ea typeface="+mn-lt"/>
                <a:cs typeface="+mn-lt"/>
              </a:rPr>
              <a:t>Adoption of New Protocols</a:t>
            </a:r>
            <a:r>
              <a:rPr lang="en-GB" sz="900" dirty="0">
                <a:latin typeface="Arial Nova"/>
                <a:ea typeface="+mn-lt"/>
                <a:cs typeface="+mn-lt"/>
              </a:rPr>
              <a:t>: Neighbourhoods implemented new volunteer management and event strategies.</a:t>
            </a:r>
            <a:endParaRPr lang="en-GB" sz="900">
              <a:latin typeface="Arial Nova"/>
            </a:endParaRPr>
          </a:p>
          <a:p>
            <a:endParaRPr lang="en-GB" sz="900" dirty="0">
              <a:latin typeface="Arial Nova"/>
              <a:ea typeface="+mn-lt"/>
              <a:cs typeface="+mn-lt"/>
            </a:endParaRPr>
          </a:p>
          <a:p>
            <a:r>
              <a:rPr lang="en-GB" sz="900" b="1" dirty="0">
                <a:latin typeface="Arial Nova"/>
                <a:ea typeface="+mn-lt"/>
                <a:cs typeface="+mn-lt"/>
              </a:rPr>
              <a:t>Change in Understanding/Behaviour</a:t>
            </a:r>
            <a:r>
              <a:rPr lang="en-GB" sz="900" dirty="0">
                <a:latin typeface="Arial Nova"/>
                <a:ea typeface="+mn-lt"/>
                <a:cs typeface="+mn-lt"/>
              </a:rPr>
              <a:t>: Increased resident participation in garden planning and maintenance.</a:t>
            </a:r>
            <a:endParaRPr lang="en-GB" sz="900">
              <a:latin typeface="Arial Nova"/>
            </a:endParaRPr>
          </a:p>
          <a:p>
            <a:endParaRPr lang="en-GB" sz="900" dirty="0">
              <a:latin typeface="Arial Nova"/>
              <a:ea typeface="+mn-lt"/>
              <a:cs typeface="+mn-lt"/>
            </a:endParaRPr>
          </a:p>
          <a:p>
            <a:r>
              <a:rPr lang="en-GB" sz="900" b="1" dirty="0">
                <a:latin typeface="Arial Nova"/>
                <a:ea typeface="+mn-lt"/>
                <a:cs typeface="+mn-lt"/>
              </a:rPr>
              <a:t>Policy Change</a:t>
            </a:r>
            <a:r>
              <a:rPr lang="en-GB" sz="900" dirty="0">
                <a:latin typeface="Arial Nova"/>
                <a:ea typeface="+mn-lt"/>
                <a:cs typeface="+mn-lt"/>
              </a:rPr>
              <a:t>: Inclusion of community gardening in the city’s urban greening strategy.</a:t>
            </a:r>
            <a:endParaRPr lang="en-GB" sz="900">
              <a:latin typeface="Arial Nova"/>
            </a:endParaRPr>
          </a:p>
          <a:p>
            <a:endParaRPr lang="en-GB" sz="900" dirty="0">
              <a:latin typeface="Arial Nova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900" b="1" dirty="0">
                <a:latin typeface="Arial Nova"/>
                <a:ea typeface="+mn-lt"/>
                <a:cs typeface="+mn-lt"/>
              </a:rPr>
              <a:t>Practice Change</a:t>
            </a:r>
            <a:r>
              <a:rPr lang="en-GB" sz="900" dirty="0">
                <a:latin typeface="Arial Nova"/>
                <a:ea typeface="+mn-lt"/>
                <a:cs typeface="+mn-lt"/>
              </a:rPr>
              <a:t>: Three neighbourhoods report sustained garden activity with increased volunteer retention.</a:t>
            </a:r>
            <a:endParaRPr lang="en-GB" sz="900">
              <a:latin typeface="Arial Nova"/>
            </a:endParaRPr>
          </a:p>
          <a:p>
            <a:pPr>
              <a:buFont typeface="Arial"/>
              <a:buChar char="•"/>
            </a:pPr>
            <a:endParaRPr lang="en-GB" sz="900" dirty="0">
              <a:latin typeface="Arial Nova"/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900" b="1" dirty="0">
                <a:latin typeface="Arial Nova"/>
                <a:ea typeface="+mn-lt"/>
                <a:cs typeface="+mn-lt"/>
              </a:rPr>
              <a:t>Sales of New Products</a:t>
            </a:r>
            <a:r>
              <a:rPr lang="en-GB" sz="900" dirty="0">
                <a:latin typeface="Arial Nova"/>
                <a:ea typeface="+mn-lt"/>
                <a:cs typeface="+mn-lt"/>
              </a:rPr>
              <a:t>: Local vendors begin selling garden toolkits developed from project insights.</a:t>
            </a:r>
            <a:endParaRPr lang="en-GB" sz="900" dirty="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00" dirty="0"/>
          </a:p>
          <a:p>
            <a:endParaRPr lang="en-GB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2ADCCB-A7A2-2223-7C40-B6EB91850B5A}"/>
              </a:ext>
            </a:extLst>
          </p:cNvPr>
          <p:cNvSpPr txBox="1"/>
          <p:nvPr/>
        </p:nvSpPr>
        <p:spPr>
          <a:xfrm>
            <a:off x="10433341" y="2587382"/>
            <a:ext cx="1756272" cy="41395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Improved Quality of Life</a:t>
            </a:r>
            <a:r>
              <a:rPr lang="en-GB" sz="1050" dirty="0">
                <a:latin typeface="Arial Nova"/>
                <a:ea typeface="+mn-lt"/>
                <a:cs typeface="+mn-lt"/>
              </a:rPr>
              <a:t>: Residents report better mental well-being and access to fresh produce.</a:t>
            </a:r>
            <a:endParaRPr lang="en-US" sz="1050" dirty="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Cost Savings</a:t>
            </a:r>
            <a:r>
              <a:rPr lang="en-GB" sz="1050" dirty="0">
                <a:latin typeface="Arial Nova"/>
                <a:ea typeface="+mn-lt"/>
                <a:cs typeface="+mn-lt"/>
              </a:rPr>
              <a:t>: Reduced spending on fresh food for participating families.</a:t>
            </a:r>
            <a:endParaRPr lang="en-GB" sz="1050" dirty="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Reduced Emissions</a:t>
            </a:r>
            <a:r>
              <a:rPr lang="en-GB" sz="1050" dirty="0">
                <a:latin typeface="Arial Nova"/>
                <a:ea typeface="+mn-lt"/>
                <a:cs typeface="+mn-lt"/>
              </a:rPr>
              <a:t>: Decrease in food transportation due to local sourcing.</a:t>
            </a:r>
            <a:endParaRPr lang="en-GB" sz="1050">
              <a:latin typeface="Arial Nova"/>
            </a:endParaRPr>
          </a:p>
          <a:p>
            <a:pPr marL="285750" indent="-285750">
              <a:buFont typeface="Arial"/>
              <a:buChar char="•"/>
            </a:pPr>
            <a:endParaRPr lang="en-GB" sz="1050" dirty="0">
              <a:latin typeface="Arial Nova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GB" sz="1050" b="1" dirty="0">
                <a:latin typeface="Arial Nova"/>
                <a:ea typeface="+mn-lt"/>
                <a:cs typeface="+mn-lt"/>
              </a:rPr>
              <a:t>Improved Performance Efficiency</a:t>
            </a:r>
            <a:r>
              <a:rPr lang="en-GB" sz="1050" dirty="0">
                <a:latin typeface="Arial Nova"/>
                <a:ea typeface="+mn-lt"/>
                <a:cs typeface="+mn-lt"/>
              </a:rPr>
              <a:t>: Local NGOs more effectively run engagement campaigns using the research toolkit.</a:t>
            </a:r>
            <a:endParaRPr lang="en-GB" sz="1050" dirty="0">
              <a:latin typeface="Arial Nova"/>
            </a:endParaRPr>
          </a:p>
          <a:p>
            <a:endParaRPr lang="en-GB" sz="1100" dirty="0">
              <a:latin typeface="Arial Nova"/>
            </a:endParaRPr>
          </a:p>
        </p:txBody>
      </p:sp>
    </p:spTree>
    <p:extLst>
      <p:ext uri="{BB962C8B-B14F-4D97-AF65-F5344CB8AC3E}">
        <p14:creationId xmlns:p14="http://schemas.microsoft.com/office/powerpoint/2010/main" val="223311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31E7D-952F-8D8C-7D6E-DC48BEDE8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diagram of a pathway model&#10;&#10;AI-generated content may be incorrect.">
            <a:extLst>
              <a:ext uri="{FF2B5EF4-FFF2-40B4-BE49-F238E27FC236}">
                <a16:creationId xmlns:a16="http://schemas.microsoft.com/office/drawing/2014/main" id="{91BCE175-74AC-B81F-374F-BB598A4330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30FAF48-57F7-832A-F008-C0655861ACB8}"/>
              </a:ext>
            </a:extLst>
          </p:cNvPr>
          <p:cNvSpPr txBox="1"/>
          <p:nvPr/>
        </p:nvSpPr>
        <p:spPr>
          <a:xfrm>
            <a:off x="109728" y="2679192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0BAD6-5C75-F027-BC64-4B7F1A6E2752}"/>
              </a:ext>
            </a:extLst>
          </p:cNvPr>
          <p:cNvSpPr txBox="1"/>
          <p:nvPr/>
        </p:nvSpPr>
        <p:spPr>
          <a:xfrm>
            <a:off x="1828800" y="2679192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Text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1DA658-3A41-D055-98D0-DEED97EE6CCC}"/>
              </a:ext>
            </a:extLst>
          </p:cNvPr>
          <p:cNvSpPr txBox="1"/>
          <p:nvPr/>
        </p:nvSpPr>
        <p:spPr>
          <a:xfrm>
            <a:off x="3547872" y="2679192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10ABDA-725C-6F40-E024-FF3BCD4094D1}"/>
              </a:ext>
            </a:extLst>
          </p:cNvPr>
          <p:cNvSpPr txBox="1"/>
          <p:nvPr/>
        </p:nvSpPr>
        <p:spPr>
          <a:xfrm>
            <a:off x="5266944" y="2679191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FD3F56-647F-E738-A8B9-E17BBEE2138B}"/>
              </a:ext>
            </a:extLst>
          </p:cNvPr>
          <p:cNvSpPr txBox="1"/>
          <p:nvPr/>
        </p:nvSpPr>
        <p:spPr>
          <a:xfrm>
            <a:off x="6986016" y="2679190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E67BF5-C0C9-B614-9659-7FFCE1998735}"/>
              </a:ext>
            </a:extLst>
          </p:cNvPr>
          <p:cNvSpPr txBox="1"/>
          <p:nvPr/>
        </p:nvSpPr>
        <p:spPr>
          <a:xfrm>
            <a:off x="8705088" y="2679190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Text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657BEE-3B33-511D-1843-D9621449716A}"/>
              </a:ext>
            </a:extLst>
          </p:cNvPr>
          <p:cNvSpPr txBox="1"/>
          <p:nvPr/>
        </p:nvSpPr>
        <p:spPr>
          <a:xfrm>
            <a:off x="10424160" y="2679189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2375231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b52e9fda-0691-4585-bdfc-5ccae1ce1890}" enabled="0" method="" siteId="{b52e9fda-0691-4585-bdfc-5ccae1ce189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 Comins</dc:creator>
  <cp:lastModifiedBy>Mel Comins</cp:lastModifiedBy>
  <cp:revision>164</cp:revision>
  <dcterms:created xsi:type="dcterms:W3CDTF">2025-05-13T09:59:17Z</dcterms:created>
  <dcterms:modified xsi:type="dcterms:W3CDTF">2025-05-13T10:46:18Z</dcterms:modified>
</cp:coreProperties>
</file>