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Lst>
  <p:notesMasterIdLst>
    <p:notesMasterId r:id="rId49"/>
  </p:notesMasterIdLst>
  <p:handoutMasterIdLst>
    <p:handoutMasterId r:id="rId50"/>
  </p:handoutMasterIdLst>
  <p:sldIdLst>
    <p:sldId id="256" r:id="rId22"/>
    <p:sldId id="259" r:id="rId23"/>
    <p:sldId id="260" r:id="rId24"/>
    <p:sldId id="265" r:id="rId25"/>
    <p:sldId id="266" r:id="rId26"/>
    <p:sldId id="275" r:id="rId27"/>
    <p:sldId id="285" r:id="rId28"/>
    <p:sldId id="261" r:id="rId29"/>
    <p:sldId id="276" r:id="rId30"/>
    <p:sldId id="288" r:id="rId31"/>
    <p:sldId id="278" r:id="rId32"/>
    <p:sldId id="281" r:id="rId33"/>
    <p:sldId id="283" r:id="rId34"/>
    <p:sldId id="282" r:id="rId35"/>
    <p:sldId id="284" r:id="rId36"/>
    <p:sldId id="279" r:id="rId37"/>
    <p:sldId id="289" r:id="rId38"/>
    <p:sldId id="291" r:id="rId39"/>
    <p:sldId id="267" r:id="rId40"/>
    <p:sldId id="268" r:id="rId41"/>
    <p:sldId id="269" r:id="rId42"/>
    <p:sldId id="270" r:id="rId43"/>
    <p:sldId id="271" r:id="rId44"/>
    <p:sldId id="272" r:id="rId45"/>
    <p:sldId id="273" r:id="rId46"/>
    <p:sldId id="274" r:id="rId47"/>
    <p:sldId id="286" r:id="rId48"/>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FF6600"/>
    <a:srgbClr val="7BBD31"/>
    <a:srgbClr val="E7E7E7"/>
    <a:srgbClr val="8DC449"/>
    <a:srgbClr val="625454"/>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0" autoAdjust="0"/>
    <p:restoredTop sz="94625"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19/12/2019</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4877"/>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a:t>Click to edit Master subtitle style</a:t>
            </a:r>
            <a:endParaRPr lang="en-GB" noProof="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wardsStrip-C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9.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9.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4.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6.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duotone>
              <a:prstClr val="black"/>
              <a:srgbClr val="625454">
                <a:tint val="45000"/>
                <a:satMod val="400000"/>
              </a:srgbClr>
            </a:duotone>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ud.learnupon.com/users/sign_in" TargetMode="Externa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f.ac.uk/media/1030/c-users-daislha-desktop-ref-documents-final-guidance-for-live-site-list-of-research-fellowships.pdf" TargetMode="Externa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hyperlink" Target="https://www.ref.ac.uk/media/1030/c-users-daislha-desktop-ref-documents-final-guidance-for-live-site-list-of-research-fellowships.pdf" TargetMode="Externa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f.ac.uk/media/1092/ref-2019_01-guidance-on-submissions.pdf"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hyperlink" Target="https://staff.hud.ac.uk/hr/ref-2021" TargetMode="Externa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hyperlink" Target="https://staff.hud.ac.uk/portal/ref2021/equalityanddiversity/" TargetMode="Externa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251521" y="476672"/>
            <a:ext cx="8208912" cy="1224136"/>
          </a:xfrm>
          <a:noFill/>
          <a:ln/>
        </p:spPr>
        <p:txBody>
          <a:bodyPr/>
          <a:lstStyle/>
          <a:p>
            <a:r>
              <a:rPr lang="en-GB" sz="3500" dirty="0"/>
              <a:t/>
            </a:r>
            <a:br>
              <a:rPr lang="en-GB" sz="3500" dirty="0"/>
            </a:br>
            <a:r>
              <a:rPr lang="en-GB" sz="3500" dirty="0"/>
              <a:t>Equality and Diversity Training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37" y="0"/>
            <a:ext cx="5715798" cy="1095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795-3352-4028-982F-495545A4C872}"/>
              </a:ext>
            </a:extLst>
          </p:cNvPr>
          <p:cNvSpPr>
            <a:spLocks noGrp="1"/>
          </p:cNvSpPr>
          <p:nvPr>
            <p:ph type="title"/>
          </p:nvPr>
        </p:nvSpPr>
        <p:spPr/>
        <p:txBody>
          <a:bodyPr/>
          <a:lstStyle/>
          <a:p>
            <a:r>
              <a:rPr lang="en-GB" dirty="0"/>
              <a:t>On-line training</a:t>
            </a:r>
          </a:p>
        </p:txBody>
      </p:sp>
      <p:sp>
        <p:nvSpPr>
          <p:cNvPr id="3" name="Content Placeholder 2">
            <a:extLst>
              <a:ext uri="{FF2B5EF4-FFF2-40B4-BE49-F238E27FC236}">
                <a16:creationId xmlns:a16="http://schemas.microsoft.com/office/drawing/2014/main" id="{99F8BA58-C2F6-4ED2-A044-F990753FE4F8}"/>
              </a:ext>
            </a:extLst>
          </p:cNvPr>
          <p:cNvSpPr>
            <a:spLocks noGrp="1"/>
          </p:cNvSpPr>
          <p:nvPr>
            <p:ph idx="1"/>
          </p:nvPr>
        </p:nvSpPr>
        <p:spPr/>
        <p:txBody>
          <a:bodyPr/>
          <a:lstStyle/>
          <a:p>
            <a:pPr marL="0" indent="0">
              <a:buNone/>
            </a:pPr>
            <a:r>
              <a:rPr lang="en-GB" dirty="0"/>
              <a:t>All members of staff involved in advising and making decisions are required to have completed the following e-learning programmes – ‘Diversity in the Workplace’ and ‘Unconscious Bias’, which are available via the staff intranet at </a:t>
            </a:r>
            <a:r>
              <a:rPr lang="en-GB" u="sng" dirty="0">
                <a:hlinkClick r:id="rId2"/>
              </a:rPr>
              <a:t>https://hud.learnupon.com/users/sign_in</a:t>
            </a:r>
            <a:r>
              <a:rPr lang="en-GB" dirty="0"/>
              <a:t> . </a:t>
            </a:r>
          </a:p>
          <a:p>
            <a:pPr marL="0" indent="0">
              <a:buNone/>
            </a:pPr>
            <a:r>
              <a:rPr lang="en-GB" dirty="0"/>
              <a:t>This includes ADREs, UOACs (and deputies), members of REFOC, the REF Appeals Panel and the REF Individual Circumstances Panel.</a:t>
            </a:r>
          </a:p>
          <a:p>
            <a:endParaRPr lang="en-GB" dirty="0"/>
          </a:p>
        </p:txBody>
      </p:sp>
    </p:spTree>
    <p:extLst>
      <p:ext uri="{BB962C8B-B14F-4D97-AF65-F5344CB8AC3E}">
        <p14:creationId xmlns:p14="http://schemas.microsoft.com/office/powerpoint/2010/main" val="161014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98CF-1F78-438A-AE57-4F5C7E152552}"/>
              </a:ext>
            </a:extLst>
          </p:cNvPr>
          <p:cNvSpPr>
            <a:spLocks noGrp="1"/>
          </p:cNvSpPr>
          <p:nvPr>
            <p:ph type="title"/>
          </p:nvPr>
        </p:nvSpPr>
        <p:spPr/>
        <p:txBody>
          <a:bodyPr/>
          <a:lstStyle/>
          <a:p>
            <a:r>
              <a:rPr lang="en-GB" dirty="0"/>
              <a:t>SRR</a:t>
            </a:r>
          </a:p>
        </p:txBody>
      </p:sp>
      <p:sp>
        <p:nvSpPr>
          <p:cNvPr id="3" name="Content Placeholder 2">
            <a:extLst>
              <a:ext uri="{FF2B5EF4-FFF2-40B4-BE49-F238E27FC236}">
                <a16:creationId xmlns:a16="http://schemas.microsoft.com/office/drawing/2014/main" id="{3435059C-27E6-4347-9AF6-B458CD62B3AC}"/>
              </a:ext>
            </a:extLst>
          </p:cNvPr>
          <p:cNvSpPr>
            <a:spLocks noGrp="1"/>
          </p:cNvSpPr>
          <p:nvPr>
            <p:ph idx="1"/>
          </p:nvPr>
        </p:nvSpPr>
        <p:spPr>
          <a:xfrm>
            <a:off x="143508" y="1772816"/>
            <a:ext cx="8856984" cy="3598862"/>
          </a:xfrm>
        </p:spPr>
        <p:txBody>
          <a:bodyPr/>
          <a:lstStyle/>
          <a:p>
            <a:pPr marL="0" indent="0">
              <a:buNone/>
            </a:pPr>
            <a:r>
              <a:rPr lang="en-GB" dirty="0"/>
              <a:t>Staff at the University with significant responsibility for research are those for whom:</a:t>
            </a:r>
            <a:endParaRPr lang="en-GB" sz="2000" dirty="0"/>
          </a:p>
          <a:p>
            <a:pPr lvl="0"/>
            <a:r>
              <a:rPr lang="en-GB" sz="2000" b="1" dirty="0"/>
              <a:t>Explicit time and resources are made available</a:t>
            </a:r>
            <a:endParaRPr lang="en-GB" sz="1800" dirty="0"/>
          </a:p>
          <a:p>
            <a:pPr lvl="1"/>
            <a:r>
              <a:rPr lang="en-GB" dirty="0"/>
              <a:t>Specific workload allocation for research</a:t>
            </a:r>
            <a:r>
              <a:rPr lang="en-GB" sz="1600" dirty="0"/>
              <a:t>; a</a:t>
            </a:r>
            <a:r>
              <a:rPr lang="en-GB" dirty="0"/>
              <a:t>ccess to facilities to carry out research</a:t>
            </a:r>
            <a:endParaRPr lang="en-GB" sz="1600" dirty="0"/>
          </a:p>
          <a:p>
            <a:pPr lvl="0"/>
            <a:r>
              <a:rPr lang="en-GB" sz="2000" b="1" dirty="0"/>
              <a:t>To engage actively in independent research </a:t>
            </a:r>
            <a:endParaRPr lang="en-GB" sz="1800" dirty="0"/>
          </a:p>
          <a:p>
            <a:pPr lvl="1"/>
            <a:r>
              <a:rPr lang="en-GB" dirty="0"/>
              <a:t>PhD (or other doctoral research degree) qualified; Published research of 2* quality or better as a demonstration of the undertaking of high-quality research of an internationally recognised standard</a:t>
            </a:r>
            <a:r>
              <a:rPr lang="en-GB" sz="1600" dirty="0"/>
              <a:t>; </a:t>
            </a:r>
            <a:r>
              <a:rPr lang="en-GB" dirty="0"/>
              <a:t>Member of a Research Centre or Institute within the University</a:t>
            </a:r>
            <a:endParaRPr lang="en-GB" sz="1800" dirty="0"/>
          </a:p>
          <a:p>
            <a:r>
              <a:rPr lang="en-GB" sz="2000" b="1" dirty="0"/>
              <a:t>It is an expectation of their job role</a:t>
            </a:r>
            <a:endParaRPr lang="en-GB" sz="1800" dirty="0"/>
          </a:p>
          <a:p>
            <a:pPr lvl="1"/>
            <a:r>
              <a:rPr lang="en-GB" dirty="0"/>
              <a:t>Job description includes research</a:t>
            </a:r>
            <a:r>
              <a:rPr lang="en-GB" sz="1800" dirty="0"/>
              <a:t>; </a:t>
            </a:r>
            <a:r>
              <a:rPr lang="en-GB" dirty="0"/>
              <a:t>Annual research objectives are specified in appraisal</a:t>
            </a:r>
            <a:endParaRPr lang="en-GB" sz="1800" dirty="0"/>
          </a:p>
          <a:p>
            <a:endParaRPr lang="en-GB" dirty="0"/>
          </a:p>
        </p:txBody>
      </p:sp>
    </p:spTree>
    <p:extLst>
      <p:ext uri="{BB962C8B-B14F-4D97-AF65-F5344CB8AC3E}">
        <p14:creationId xmlns:p14="http://schemas.microsoft.com/office/powerpoint/2010/main" val="265957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98CF-1F78-438A-AE57-4F5C7E152552}"/>
              </a:ext>
            </a:extLst>
          </p:cNvPr>
          <p:cNvSpPr>
            <a:spLocks noGrp="1"/>
          </p:cNvSpPr>
          <p:nvPr>
            <p:ph type="title"/>
          </p:nvPr>
        </p:nvSpPr>
        <p:spPr/>
        <p:txBody>
          <a:bodyPr/>
          <a:lstStyle/>
          <a:p>
            <a:r>
              <a:rPr lang="en-GB" dirty="0"/>
              <a:t>IR (Panels A and B)</a:t>
            </a:r>
          </a:p>
        </p:txBody>
      </p:sp>
      <p:sp>
        <p:nvSpPr>
          <p:cNvPr id="3" name="Content Placeholder 2">
            <a:extLst>
              <a:ext uri="{FF2B5EF4-FFF2-40B4-BE49-F238E27FC236}">
                <a16:creationId xmlns:a16="http://schemas.microsoft.com/office/drawing/2014/main" id="{3435059C-27E6-4347-9AF6-B458CD62B3AC}"/>
              </a:ext>
            </a:extLst>
          </p:cNvPr>
          <p:cNvSpPr>
            <a:spLocks noGrp="1"/>
          </p:cNvSpPr>
          <p:nvPr>
            <p:ph idx="1"/>
          </p:nvPr>
        </p:nvSpPr>
        <p:spPr>
          <a:xfrm>
            <a:off x="251520" y="1844824"/>
            <a:ext cx="8640960" cy="4320480"/>
          </a:xfrm>
        </p:spPr>
        <p:txBody>
          <a:bodyPr/>
          <a:lstStyle/>
          <a:p>
            <a:pPr marL="0" indent="0">
              <a:buNone/>
            </a:pPr>
            <a:r>
              <a:rPr lang="en-GB" dirty="0"/>
              <a:t>For REF Panels A and B (Units of Assessment 1 to 12) </a:t>
            </a:r>
            <a:r>
              <a:rPr lang="en-GB" b="1" dirty="0"/>
              <a:t>one</a:t>
            </a:r>
            <a:r>
              <a:rPr lang="en-GB" dirty="0"/>
              <a:t> of the three criteria below must be satisfied:</a:t>
            </a:r>
            <a:endParaRPr lang="en-GB" sz="2000" dirty="0"/>
          </a:p>
          <a:p>
            <a:pPr lvl="1"/>
            <a:r>
              <a:rPr lang="en-GB" dirty="0"/>
              <a:t>leading or acting as principal investigator or equivalent on an externally funded research project</a:t>
            </a:r>
            <a:endParaRPr lang="en-GB" sz="1800" dirty="0"/>
          </a:p>
          <a:p>
            <a:pPr lvl="1"/>
            <a:r>
              <a:rPr lang="en-GB" dirty="0"/>
              <a:t>holding an independently won, competitively awarded fellowship where research independence is a requirement. An illustrative, but not exhaustive, </a:t>
            </a:r>
            <a:r>
              <a:rPr lang="en-GB" u="sng" dirty="0">
                <a:hlinkClick r:id="rId2"/>
              </a:rPr>
              <a:t>list of independent fellowships </a:t>
            </a:r>
            <a:endParaRPr lang="en-GB" sz="1800" dirty="0"/>
          </a:p>
          <a:p>
            <a:pPr lvl="1"/>
            <a:r>
              <a:rPr lang="en-GB" dirty="0"/>
              <a:t>leading a research group or a substantial or specialised work package</a:t>
            </a:r>
            <a:endParaRPr lang="en-GB" sz="1800" dirty="0"/>
          </a:p>
          <a:p>
            <a:endParaRPr lang="en-GB" dirty="0"/>
          </a:p>
        </p:txBody>
      </p:sp>
    </p:spTree>
    <p:extLst>
      <p:ext uri="{BB962C8B-B14F-4D97-AF65-F5344CB8AC3E}">
        <p14:creationId xmlns:p14="http://schemas.microsoft.com/office/powerpoint/2010/main" val="264744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98CF-1F78-438A-AE57-4F5C7E152552}"/>
              </a:ext>
            </a:extLst>
          </p:cNvPr>
          <p:cNvSpPr>
            <a:spLocks noGrp="1"/>
          </p:cNvSpPr>
          <p:nvPr>
            <p:ph type="title"/>
          </p:nvPr>
        </p:nvSpPr>
        <p:spPr/>
        <p:txBody>
          <a:bodyPr/>
          <a:lstStyle/>
          <a:p>
            <a:r>
              <a:rPr lang="en-GB" dirty="0"/>
              <a:t>IR (Panels C and D)</a:t>
            </a:r>
          </a:p>
        </p:txBody>
      </p:sp>
      <p:sp>
        <p:nvSpPr>
          <p:cNvPr id="3" name="Content Placeholder 2">
            <a:extLst>
              <a:ext uri="{FF2B5EF4-FFF2-40B4-BE49-F238E27FC236}">
                <a16:creationId xmlns:a16="http://schemas.microsoft.com/office/drawing/2014/main" id="{3435059C-27E6-4347-9AF6-B458CD62B3AC}"/>
              </a:ext>
            </a:extLst>
          </p:cNvPr>
          <p:cNvSpPr>
            <a:spLocks noGrp="1"/>
          </p:cNvSpPr>
          <p:nvPr>
            <p:ph idx="1"/>
          </p:nvPr>
        </p:nvSpPr>
        <p:spPr>
          <a:xfrm>
            <a:off x="251520" y="1844824"/>
            <a:ext cx="8640960" cy="4320480"/>
          </a:xfrm>
        </p:spPr>
        <p:txBody>
          <a:bodyPr/>
          <a:lstStyle/>
          <a:p>
            <a:pPr marL="0" indent="0">
              <a:buNone/>
            </a:pPr>
            <a:r>
              <a:rPr lang="en-GB" dirty="0"/>
              <a:t>For REF Panels C and D (Units of Assessment 13 to 34) </a:t>
            </a:r>
            <a:r>
              <a:rPr lang="en-GB" b="1" dirty="0"/>
              <a:t>one</a:t>
            </a:r>
            <a:r>
              <a:rPr lang="en-GB" dirty="0"/>
              <a:t> of the five criteria below must be satisfied:</a:t>
            </a:r>
            <a:endParaRPr lang="en-GB" sz="2000" dirty="0"/>
          </a:p>
          <a:p>
            <a:pPr lvl="1"/>
            <a:r>
              <a:rPr lang="en-GB" dirty="0"/>
              <a:t>leading or acting as principal investigator or equivalent on an externally funded research project</a:t>
            </a:r>
            <a:endParaRPr lang="en-GB" sz="1800" dirty="0"/>
          </a:p>
          <a:p>
            <a:pPr lvl="1"/>
            <a:r>
              <a:rPr lang="en-GB" dirty="0"/>
              <a:t>holding an independently won, competitively awarded fellowship where research independence is a requirement. An illustrative, but not exhaustive, </a:t>
            </a:r>
            <a:r>
              <a:rPr lang="en-GB" u="sng" dirty="0">
                <a:hlinkClick r:id="rId2"/>
              </a:rPr>
              <a:t>list of independent fellowships </a:t>
            </a:r>
            <a:endParaRPr lang="en-GB" sz="1800" dirty="0"/>
          </a:p>
          <a:p>
            <a:pPr lvl="1"/>
            <a:r>
              <a:rPr lang="en-GB" dirty="0"/>
              <a:t>leading a research group or a substantial or specialised work package</a:t>
            </a:r>
            <a:endParaRPr lang="en-GB" sz="1800" dirty="0"/>
          </a:p>
          <a:p>
            <a:pPr lvl="1"/>
            <a:r>
              <a:rPr lang="en-GB" dirty="0"/>
              <a:t>being named as a Co-I on an externally funded research grant/award</a:t>
            </a:r>
            <a:endParaRPr lang="en-GB" sz="1800" dirty="0"/>
          </a:p>
          <a:p>
            <a:pPr lvl="1"/>
            <a:r>
              <a:rPr lang="en-GB" dirty="0"/>
              <a:t>having significant input into the design, conduct and interpretation of the research</a:t>
            </a:r>
            <a:endParaRPr lang="en-GB" sz="1800" dirty="0"/>
          </a:p>
          <a:p>
            <a:endParaRPr lang="en-GB" dirty="0"/>
          </a:p>
        </p:txBody>
      </p:sp>
    </p:spTree>
    <p:extLst>
      <p:ext uri="{BB962C8B-B14F-4D97-AF65-F5344CB8AC3E}">
        <p14:creationId xmlns:p14="http://schemas.microsoft.com/office/powerpoint/2010/main" val="101975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9290-5756-4114-B265-96619644A39C}"/>
              </a:ext>
            </a:extLst>
          </p:cNvPr>
          <p:cNvSpPr>
            <a:spLocks noGrp="1"/>
          </p:cNvSpPr>
          <p:nvPr>
            <p:ph type="title"/>
          </p:nvPr>
        </p:nvSpPr>
        <p:spPr/>
        <p:txBody>
          <a:bodyPr/>
          <a:lstStyle/>
          <a:p>
            <a:r>
              <a:rPr lang="en-GB" dirty="0"/>
              <a:t>Appeals (SRR/IR identification)</a:t>
            </a:r>
          </a:p>
        </p:txBody>
      </p:sp>
      <p:sp>
        <p:nvSpPr>
          <p:cNvPr id="3" name="Content Placeholder 2">
            <a:extLst>
              <a:ext uri="{FF2B5EF4-FFF2-40B4-BE49-F238E27FC236}">
                <a16:creationId xmlns:a16="http://schemas.microsoft.com/office/drawing/2014/main" id="{627FBDB5-3593-4622-A0B9-EAFEB94C53A6}"/>
              </a:ext>
            </a:extLst>
          </p:cNvPr>
          <p:cNvSpPr>
            <a:spLocks noGrp="1"/>
          </p:cNvSpPr>
          <p:nvPr>
            <p:ph idx="1"/>
          </p:nvPr>
        </p:nvSpPr>
        <p:spPr>
          <a:xfrm>
            <a:off x="251520" y="1844824"/>
            <a:ext cx="8712968" cy="3598862"/>
          </a:xfrm>
        </p:spPr>
        <p:txBody>
          <a:bodyPr/>
          <a:lstStyle/>
          <a:p>
            <a:pPr marL="0" indent="0">
              <a:buNone/>
            </a:pPr>
            <a:r>
              <a:rPr lang="en-GB" dirty="0"/>
              <a:t>The grounds for Appeal are as follows:</a:t>
            </a:r>
          </a:p>
          <a:p>
            <a:pPr lvl="0"/>
            <a:r>
              <a:rPr lang="en-GB" sz="2000" dirty="0"/>
              <a:t>Exclusion based on personal protected characteristics – relating to gender, ethnicity, disability, sexual orientation, religion, age, marital status, maternity leave and paternity leave.</a:t>
            </a:r>
          </a:p>
          <a:p>
            <a:pPr lvl="0"/>
            <a:r>
              <a:rPr lang="en-GB" sz="2000" dirty="0"/>
              <a:t>Inappropriate application of the criteria for SRR/IR in the University Code of Practice.</a:t>
            </a:r>
          </a:p>
          <a:p>
            <a:pPr lvl="0"/>
            <a:r>
              <a:rPr lang="en-GB" sz="2000" dirty="0"/>
              <a:t>Inappropriate application of the criteria for SRR/IR as set out in the REF Guidance on Submissions (</a:t>
            </a:r>
            <a:r>
              <a:rPr lang="en-GB" sz="2000" u="sng" dirty="0">
                <a:hlinkClick r:id="rId2"/>
              </a:rPr>
              <a:t>REF2019/01</a:t>
            </a:r>
            <a:r>
              <a:rPr lang="en-GB" sz="2000" dirty="0"/>
              <a:t>). </a:t>
            </a:r>
            <a:r>
              <a:rPr lang="en-GB" dirty="0"/>
              <a:t> </a:t>
            </a:r>
          </a:p>
          <a:p>
            <a:pPr marL="0" indent="0">
              <a:buNone/>
            </a:pPr>
            <a:r>
              <a:rPr lang="en-GB" dirty="0"/>
              <a:t>The following are </a:t>
            </a:r>
            <a:r>
              <a:rPr lang="en-GB" b="1" dirty="0"/>
              <a:t>NOT</a:t>
            </a:r>
            <a:r>
              <a:rPr lang="en-GB" dirty="0"/>
              <a:t> grounds for appeal: </a:t>
            </a:r>
          </a:p>
          <a:p>
            <a:pPr lvl="0"/>
            <a:r>
              <a:rPr lang="en-GB" sz="2000" dirty="0"/>
              <a:t>Credibility of the University’s review process and judgements concerning individual staff’s research outputs.</a:t>
            </a:r>
          </a:p>
          <a:p>
            <a:pPr lvl="0"/>
            <a:r>
              <a:rPr lang="en-GB" sz="2000" dirty="0"/>
              <a:t>Allocation of individual’s research outputs to a specific </a:t>
            </a:r>
            <a:r>
              <a:rPr lang="en-GB" sz="2000" dirty="0" err="1"/>
              <a:t>UoA</a:t>
            </a:r>
            <a:r>
              <a:rPr lang="en-GB" sz="2000" dirty="0"/>
              <a:t>.</a:t>
            </a:r>
          </a:p>
          <a:p>
            <a:endParaRPr lang="en-GB" dirty="0"/>
          </a:p>
        </p:txBody>
      </p:sp>
    </p:spTree>
    <p:extLst>
      <p:ext uri="{BB962C8B-B14F-4D97-AF65-F5344CB8AC3E}">
        <p14:creationId xmlns:p14="http://schemas.microsoft.com/office/powerpoint/2010/main" val="53612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1F38-AF12-44AE-B7C9-A80193596F48}"/>
              </a:ext>
            </a:extLst>
          </p:cNvPr>
          <p:cNvSpPr>
            <a:spLocks noGrp="1"/>
          </p:cNvSpPr>
          <p:nvPr>
            <p:ph type="title"/>
          </p:nvPr>
        </p:nvSpPr>
        <p:spPr/>
        <p:txBody>
          <a:bodyPr/>
          <a:lstStyle/>
          <a:p>
            <a:r>
              <a:rPr lang="en-GB" dirty="0"/>
              <a:t>Appeals Process</a:t>
            </a:r>
          </a:p>
        </p:txBody>
      </p:sp>
      <p:sp>
        <p:nvSpPr>
          <p:cNvPr id="3" name="Content Placeholder 2">
            <a:extLst>
              <a:ext uri="{FF2B5EF4-FFF2-40B4-BE49-F238E27FC236}">
                <a16:creationId xmlns:a16="http://schemas.microsoft.com/office/drawing/2014/main" id="{135A7819-0347-4DEA-A25B-C290ECF34150}"/>
              </a:ext>
            </a:extLst>
          </p:cNvPr>
          <p:cNvSpPr>
            <a:spLocks noGrp="1"/>
          </p:cNvSpPr>
          <p:nvPr>
            <p:ph idx="1"/>
          </p:nvPr>
        </p:nvSpPr>
        <p:spPr>
          <a:xfrm>
            <a:off x="323528" y="1844824"/>
            <a:ext cx="8424936" cy="4464496"/>
          </a:xfrm>
        </p:spPr>
        <p:txBody>
          <a:bodyPr/>
          <a:lstStyle/>
          <a:p>
            <a:r>
              <a:rPr lang="en-GB" sz="2000" dirty="0"/>
              <a:t>The appeals process and form for SRR/IR is available on the </a:t>
            </a:r>
            <a:r>
              <a:rPr lang="en-GB" sz="2000" u="sng" dirty="0">
                <a:hlinkClick r:id="rId2"/>
              </a:rPr>
              <a:t>HR REF2021 website</a:t>
            </a:r>
            <a:r>
              <a:rPr lang="en-GB" sz="2000" dirty="0"/>
              <a:t>. </a:t>
            </a:r>
          </a:p>
          <a:p>
            <a:r>
              <a:rPr lang="en-GB" sz="2000" dirty="0"/>
              <a:t>Staff notified of their right to appeal in the letters sent to them by HR regarding their status as SRR/IR or not-SRR/not-IR, based on the criteria.</a:t>
            </a:r>
          </a:p>
          <a:p>
            <a:r>
              <a:rPr lang="en-GB" sz="2000" dirty="0"/>
              <a:t>The REF Appeals Panel will review the information provided by staff submitting appeals.</a:t>
            </a:r>
          </a:p>
          <a:p>
            <a:r>
              <a:rPr lang="en-GB" sz="2000" dirty="0"/>
              <a:t>The Panel comprises the Deputy Vice Chancellor (Chair), two Associate Deans Research &amp; Enterprise (outside the member of staff’s school) and the Director of HR.</a:t>
            </a:r>
          </a:p>
          <a:p>
            <a:r>
              <a:rPr lang="en-GB" sz="2000" dirty="0"/>
              <a:t>All Panel members have </a:t>
            </a:r>
            <a:r>
              <a:rPr lang="en-GB" sz="2000" b="1" dirty="0"/>
              <a:t>not</a:t>
            </a:r>
            <a:r>
              <a:rPr lang="en-GB" sz="2000" dirty="0"/>
              <a:t> had a role in the SRR/IR process for the individual who has made an appeal</a:t>
            </a:r>
          </a:p>
          <a:p>
            <a:pPr marL="0" indent="0">
              <a:buNone/>
            </a:pPr>
            <a:endParaRPr lang="en-GB" sz="2000" dirty="0"/>
          </a:p>
        </p:txBody>
      </p:sp>
    </p:spTree>
    <p:extLst>
      <p:ext uri="{BB962C8B-B14F-4D97-AF65-F5344CB8AC3E}">
        <p14:creationId xmlns:p14="http://schemas.microsoft.com/office/powerpoint/2010/main" val="79380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80B1-9BB5-4103-8E0E-28DD4D59368C}"/>
              </a:ext>
            </a:extLst>
          </p:cNvPr>
          <p:cNvSpPr>
            <a:spLocks noGrp="1"/>
          </p:cNvSpPr>
          <p:nvPr>
            <p:ph type="title"/>
          </p:nvPr>
        </p:nvSpPr>
        <p:spPr/>
        <p:txBody>
          <a:bodyPr/>
          <a:lstStyle/>
          <a:p>
            <a:r>
              <a:rPr lang="en-GB" dirty="0"/>
              <a:t>Equality Impact Assessment</a:t>
            </a:r>
          </a:p>
        </p:txBody>
      </p:sp>
      <p:sp>
        <p:nvSpPr>
          <p:cNvPr id="3" name="Content Placeholder 2">
            <a:extLst>
              <a:ext uri="{FF2B5EF4-FFF2-40B4-BE49-F238E27FC236}">
                <a16:creationId xmlns:a16="http://schemas.microsoft.com/office/drawing/2014/main" id="{0D46B93C-8A40-4E75-B6E2-BC2F7DF7BCE4}"/>
              </a:ext>
            </a:extLst>
          </p:cNvPr>
          <p:cNvSpPr>
            <a:spLocks noGrp="1"/>
          </p:cNvSpPr>
          <p:nvPr>
            <p:ph idx="1"/>
          </p:nvPr>
        </p:nvSpPr>
        <p:spPr>
          <a:xfrm>
            <a:off x="251520" y="1916832"/>
            <a:ext cx="8640960" cy="3598862"/>
          </a:xfrm>
        </p:spPr>
        <p:txBody>
          <a:bodyPr/>
          <a:lstStyle/>
          <a:p>
            <a:pPr marL="0" indent="0">
              <a:buNone/>
            </a:pPr>
            <a:r>
              <a:rPr lang="en-GB" dirty="0"/>
              <a:t>An EIA is a thorough and systematic analysis to determine whether the institution’s processes for:</a:t>
            </a:r>
          </a:p>
          <a:p>
            <a:r>
              <a:rPr lang="en-GB" dirty="0"/>
              <a:t>identifying staff</a:t>
            </a:r>
          </a:p>
          <a:p>
            <a:r>
              <a:rPr lang="en-GB" dirty="0"/>
              <a:t>determining research independence </a:t>
            </a:r>
          </a:p>
          <a:p>
            <a:r>
              <a:rPr lang="en-GB" dirty="0"/>
              <a:t>output selection </a:t>
            </a:r>
          </a:p>
          <a:p>
            <a:pPr marL="0" indent="0">
              <a:buNone/>
            </a:pPr>
            <a:r>
              <a:rPr lang="en-GB" dirty="0"/>
              <a:t>may have a differential impact on particular groups by reference to one or more protected characteristic(s). </a:t>
            </a:r>
          </a:p>
          <a:p>
            <a:pPr marL="0" indent="0">
              <a:buNone/>
            </a:pPr>
            <a:r>
              <a:rPr lang="en-GB" dirty="0"/>
              <a:t>For example:</a:t>
            </a:r>
          </a:p>
          <a:p>
            <a:pPr marL="0" indent="0">
              <a:buNone/>
            </a:pPr>
            <a:r>
              <a:rPr lang="en-GB" dirty="0"/>
              <a:t>% male vs. female identified as SRR </a:t>
            </a:r>
          </a:p>
          <a:p>
            <a:pPr marL="0" indent="0">
              <a:buNone/>
            </a:pPr>
            <a:r>
              <a:rPr lang="en-GB" dirty="0"/>
              <a:t>% final submitted outputs attributed to BAME staff </a:t>
            </a:r>
          </a:p>
        </p:txBody>
      </p:sp>
    </p:spTree>
    <p:extLst>
      <p:ext uri="{BB962C8B-B14F-4D97-AF65-F5344CB8AC3E}">
        <p14:creationId xmlns:p14="http://schemas.microsoft.com/office/powerpoint/2010/main" val="47821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D99-9217-4A21-83EB-BB78D866D3AF}"/>
              </a:ext>
            </a:extLst>
          </p:cNvPr>
          <p:cNvSpPr>
            <a:spLocks noGrp="1"/>
          </p:cNvSpPr>
          <p:nvPr>
            <p:ph type="title"/>
          </p:nvPr>
        </p:nvSpPr>
        <p:spPr/>
        <p:txBody>
          <a:bodyPr/>
          <a:lstStyle/>
          <a:p>
            <a:r>
              <a:rPr lang="en-GB" dirty="0"/>
              <a:t>Impact of EIA</a:t>
            </a:r>
          </a:p>
        </p:txBody>
      </p:sp>
      <p:sp>
        <p:nvSpPr>
          <p:cNvPr id="3" name="Content Placeholder 2">
            <a:extLst>
              <a:ext uri="{FF2B5EF4-FFF2-40B4-BE49-F238E27FC236}">
                <a16:creationId xmlns:a16="http://schemas.microsoft.com/office/drawing/2014/main" id="{AC3795E2-B31E-49C6-83A0-560DF563C4BD}"/>
              </a:ext>
            </a:extLst>
          </p:cNvPr>
          <p:cNvSpPr>
            <a:spLocks noGrp="1"/>
          </p:cNvSpPr>
          <p:nvPr>
            <p:ph idx="1"/>
          </p:nvPr>
        </p:nvSpPr>
        <p:spPr>
          <a:xfrm>
            <a:off x="412750" y="2205038"/>
            <a:ext cx="8551738" cy="3598862"/>
          </a:xfrm>
        </p:spPr>
        <p:txBody>
          <a:bodyPr/>
          <a:lstStyle/>
          <a:p>
            <a:pPr marL="0" indent="0">
              <a:buNone/>
            </a:pPr>
            <a:r>
              <a:rPr lang="en-GB" sz="2800" dirty="0"/>
              <a:t>EIAs can influence policy and procedures.</a:t>
            </a:r>
          </a:p>
          <a:p>
            <a:pPr marL="0" indent="0">
              <a:buNone/>
            </a:pPr>
            <a:endParaRPr lang="en-GB" sz="2800" dirty="0"/>
          </a:p>
          <a:p>
            <a:pPr marL="0" indent="0">
              <a:buNone/>
            </a:pPr>
            <a:r>
              <a:rPr lang="en-GB" sz="2800" dirty="0"/>
              <a:t>Mock REF 2020 outputs selection process will be subject to EIA and may influence the final selection of outputs in each UOA.</a:t>
            </a:r>
          </a:p>
          <a:p>
            <a:pPr marL="0" indent="0">
              <a:buNone/>
            </a:pPr>
            <a:endParaRPr lang="en-GB" sz="2800" dirty="0"/>
          </a:p>
          <a:p>
            <a:pPr marL="0" indent="0">
              <a:buNone/>
            </a:pPr>
            <a:r>
              <a:rPr lang="en-GB" sz="2800" dirty="0"/>
              <a:t>Plus EIAs are a requirement for the REF submission</a:t>
            </a:r>
          </a:p>
        </p:txBody>
      </p:sp>
    </p:spTree>
    <p:extLst>
      <p:ext uri="{BB962C8B-B14F-4D97-AF65-F5344CB8AC3E}">
        <p14:creationId xmlns:p14="http://schemas.microsoft.com/office/powerpoint/2010/main" val="127243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67EA-83C1-41FC-A940-6CCE009B0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E0B62D-12B7-4BF3-864C-2D4FE9FD7054}"/>
              </a:ext>
            </a:extLst>
          </p:cNvPr>
          <p:cNvSpPr>
            <a:spLocks noGrp="1"/>
          </p:cNvSpPr>
          <p:nvPr>
            <p:ph idx="1"/>
          </p:nvPr>
        </p:nvSpPr>
        <p:spPr/>
        <p:txBody>
          <a:bodyPr/>
          <a:lstStyle/>
          <a:p>
            <a:pPr marL="0" indent="0" algn="ctr">
              <a:buNone/>
            </a:pPr>
            <a:endParaRPr lang="en-GB" sz="2800" b="1" dirty="0"/>
          </a:p>
          <a:p>
            <a:pPr marL="0" indent="0" algn="ctr">
              <a:buNone/>
            </a:pPr>
            <a:endParaRPr lang="en-GB" sz="2800" b="1" dirty="0"/>
          </a:p>
          <a:p>
            <a:pPr marL="0" indent="0" algn="ctr">
              <a:buNone/>
            </a:pPr>
            <a:r>
              <a:rPr lang="en-GB" sz="2800" b="1" dirty="0"/>
              <a:t>CASE STUDY EXAMPLES</a:t>
            </a:r>
          </a:p>
        </p:txBody>
      </p:sp>
    </p:spTree>
    <p:extLst>
      <p:ext uri="{BB962C8B-B14F-4D97-AF65-F5344CB8AC3E}">
        <p14:creationId xmlns:p14="http://schemas.microsoft.com/office/powerpoint/2010/main" val="99459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a:xfrm>
            <a:off x="372695" y="1772816"/>
            <a:ext cx="8229600" cy="4104456"/>
          </a:xfrm>
        </p:spPr>
        <p:txBody>
          <a:bodyPr/>
          <a:lstStyle/>
          <a:p>
            <a:r>
              <a:rPr lang="en-GB" dirty="0"/>
              <a:t>A member of staff is not identified as having Significant Responsibility for Research because their Head of Department thought they are in their 30s and would consequently have a less established research record than an older colleague.</a:t>
            </a:r>
          </a:p>
          <a:p>
            <a:endParaRPr lang="en-GB" dirty="0"/>
          </a:p>
          <a:p>
            <a:r>
              <a:rPr lang="en-GB" dirty="0">
                <a:solidFill>
                  <a:schemeClr val="accent5">
                    <a:lumMod val="50000"/>
                  </a:schemeClr>
                </a:solidFill>
              </a:rPr>
              <a:t>Discrimination by perception</a:t>
            </a:r>
          </a:p>
          <a:p>
            <a:pPr lvl="1"/>
            <a:r>
              <a:rPr lang="en-GB" dirty="0">
                <a:solidFill>
                  <a:schemeClr val="accent5">
                    <a:lumMod val="50000"/>
                  </a:schemeClr>
                </a:solidFill>
              </a:rPr>
              <a:t>Acting or behaving in a discriminatory way towards a  person due to the belief that they have a protected characteristic, whether or not they have such a characteristic.</a:t>
            </a:r>
          </a:p>
        </p:txBody>
      </p:sp>
    </p:spTree>
    <p:extLst>
      <p:ext uri="{BB962C8B-B14F-4D97-AF65-F5344CB8AC3E}">
        <p14:creationId xmlns:p14="http://schemas.microsoft.com/office/powerpoint/2010/main" val="2209086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and aim of training</a:t>
            </a:r>
            <a:endParaRPr lang="en-US" dirty="0"/>
          </a:p>
        </p:txBody>
      </p:sp>
      <p:sp>
        <p:nvSpPr>
          <p:cNvPr id="3" name="TextBox 2"/>
          <p:cNvSpPr txBox="1"/>
          <p:nvPr/>
        </p:nvSpPr>
        <p:spPr>
          <a:xfrm>
            <a:off x="395288" y="2060848"/>
            <a:ext cx="8497192" cy="400725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3772"/>
                </a:solidFill>
                <a:latin typeface="+mn-lt"/>
              </a:rPr>
              <a:t>The Funding Bodies have embedded equality and diversity requirements into the REF</a:t>
            </a:r>
          </a:p>
          <a:p>
            <a:pPr marL="285750" indent="-285750">
              <a:buFont typeface="Arial" panose="020B0604020202020204" pitchFamily="34" charset="0"/>
              <a:buChar char="•"/>
            </a:pPr>
            <a:r>
              <a:rPr lang="en-GB" sz="2400" dirty="0">
                <a:solidFill>
                  <a:srgbClr val="003772"/>
                </a:solidFill>
                <a:latin typeface="+mn-lt"/>
              </a:rPr>
              <a:t>Training on equality and diversity is a REF requirement for staff responsible for identification of staff to be submitted and for selection of outputs to ensure:</a:t>
            </a:r>
          </a:p>
          <a:p>
            <a:pPr marL="742950" lvl="1" indent="-285750">
              <a:buFont typeface="Arial" panose="020B0604020202020204" pitchFamily="34" charset="0"/>
              <a:buChar char="•"/>
            </a:pPr>
            <a:r>
              <a:rPr lang="en-GB" sz="2400" dirty="0">
                <a:solidFill>
                  <a:srgbClr val="003772"/>
                </a:solidFill>
                <a:latin typeface="+mn-lt"/>
              </a:rPr>
              <a:t>We fulfil our legal obligations</a:t>
            </a:r>
          </a:p>
          <a:p>
            <a:pPr marL="742950" lvl="1" indent="-285750">
              <a:buFont typeface="Arial" panose="020B0604020202020204" pitchFamily="34" charset="0"/>
              <a:buChar char="•"/>
            </a:pPr>
            <a:r>
              <a:rPr lang="en-GB" sz="2400" dirty="0">
                <a:solidFill>
                  <a:srgbClr val="003772"/>
                </a:solidFill>
                <a:latin typeface="+mn-lt"/>
              </a:rPr>
              <a:t>We promote equality and non discriminatory practice</a:t>
            </a:r>
          </a:p>
          <a:p>
            <a:pPr marL="742950" lvl="1" indent="-285750">
              <a:buFont typeface="Arial" panose="020B0604020202020204" pitchFamily="34" charset="0"/>
              <a:buChar char="•"/>
            </a:pPr>
            <a:r>
              <a:rPr lang="en-GB" sz="2400" dirty="0">
                <a:solidFill>
                  <a:srgbClr val="003772"/>
                </a:solidFill>
                <a:latin typeface="+mn-lt"/>
              </a:rPr>
              <a:t>Individuals responsible for selection do not inadvertently make discriminatory assumptions</a:t>
            </a:r>
          </a:p>
          <a:p>
            <a:endParaRPr lang="en-GB" dirty="0"/>
          </a:p>
        </p:txBody>
      </p:sp>
    </p:spTree>
    <p:extLst>
      <p:ext uri="{BB962C8B-B14F-4D97-AF65-F5344CB8AC3E}">
        <p14:creationId xmlns:p14="http://schemas.microsoft.com/office/powerpoint/2010/main" val="207880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A member of staff is not identified as having Significant Responsibility for Research because they are undergoing treatment for cancer.  Their manager does not want to worry them about work related activities at this point in time.</a:t>
            </a:r>
          </a:p>
          <a:p>
            <a:endParaRPr lang="en-GB" dirty="0"/>
          </a:p>
          <a:p>
            <a:r>
              <a:rPr lang="en-GB" dirty="0">
                <a:solidFill>
                  <a:schemeClr val="accent5">
                    <a:lumMod val="50000"/>
                  </a:schemeClr>
                </a:solidFill>
              </a:rPr>
              <a:t>Discrimination arising from a disability</a:t>
            </a:r>
          </a:p>
          <a:p>
            <a:pPr lvl="1"/>
            <a:r>
              <a:rPr lang="en-GB" dirty="0">
                <a:solidFill>
                  <a:schemeClr val="accent5">
                    <a:lumMod val="50000"/>
                  </a:schemeClr>
                </a:solidFill>
              </a:rPr>
              <a:t>Treating a disabled person unfavourably because of something arising from their impairment.</a:t>
            </a:r>
          </a:p>
        </p:txBody>
      </p:sp>
    </p:spTree>
    <p:extLst>
      <p:ext uri="{BB962C8B-B14F-4D97-AF65-F5344CB8AC3E}">
        <p14:creationId xmlns:p14="http://schemas.microsoft.com/office/powerpoint/2010/main" val="19079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288" y="1772816"/>
            <a:ext cx="8229600" cy="4464496"/>
          </a:xfrm>
        </p:spPr>
        <p:txBody>
          <a:bodyPr/>
          <a:lstStyle/>
          <a:p>
            <a:r>
              <a:rPr lang="en-GB" dirty="0"/>
              <a:t>A member of staff is openly undergoing gender reassignment but does not want to declare it for REF purposes.  Their </a:t>
            </a:r>
            <a:r>
              <a:rPr lang="en-GB" dirty="0" err="1"/>
              <a:t>HoD</a:t>
            </a:r>
            <a:r>
              <a:rPr lang="en-GB" dirty="0"/>
              <a:t> approaches them to discuss the matter and when they refuse to declare, they are persistently pursued by staff responsible for the University’s REF submission</a:t>
            </a:r>
          </a:p>
          <a:p>
            <a:endParaRPr lang="en-GB" dirty="0"/>
          </a:p>
          <a:p>
            <a:r>
              <a:rPr lang="en-GB" dirty="0">
                <a:solidFill>
                  <a:schemeClr val="accent5">
                    <a:lumMod val="50000"/>
                  </a:schemeClr>
                </a:solidFill>
              </a:rPr>
              <a:t>Harassment</a:t>
            </a:r>
          </a:p>
          <a:p>
            <a:pPr lvl="1"/>
            <a:r>
              <a:rPr lang="en-GB" dirty="0">
                <a:solidFill>
                  <a:schemeClr val="accent5">
                    <a:lumMod val="50000"/>
                  </a:schemeClr>
                </a:solidFill>
              </a:rPr>
              <a:t>Unwanted conduct related to ta person’s protected characteristic(s) which has the purpose or effect either of violating a person’s dignity or of creating an intimidating, hostile , degrading, humiliating or offensive environment for that person</a:t>
            </a:r>
          </a:p>
          <a:p>
            <a:pPr lvl="1"/>
            <a:endParaRPr lang="en-GB" dirty="0">
              <a:solidFill>
                <a:schemeClr val="accent5">
                  <a:lumMod val="50000"/>
                </a:schemeClr>
              </a:solidFill>
            </a:endParaRPr>
          </a:p>
        </p:txBody>
      </p:sp>
    </p:spTree>
    <p:extLst>
      <p:ext uri="{BB962C8B-B14F-4D97-AF65-F5344CB8AC3E}">
        <p14:creationId xmlns:p14="http://schemas.microsoft.com/office/powerpoint/2010/main" val="19945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288" y="1772816"/>
            <a:ext cx="8229600" cy="4320480"/>
          </a:xfrm>
        </p:spPr>
        <p:txBody>
          <a:bodyPr/>
          <a:lstStyle/>
          <a:p>
            <a:r>
              <a:rPr lang="en-GB" dirty="0"/>
              <a:t>A member of staff questions why their colleague’s outputs were not selected for the REF and thinks this might be because the colleagues is gay.   When the member of staff complains they are seen as a ‘trouble maker’ and their submission is restricted.</a:t>
            </a:r>
          </a:p>
          <a:p>
            <a:endParaRPr lang="en-GB" dirty="0"/>
          </a:p>
          <a:p>
            <a:r>
              <a:rPr lang="en-GB" dirty="0">
                <a:solidFill>
                  <a:schemeClr val="accent5">
                    <a:lumMod val="50000"/>
                  </a:schemeClr>
                </a:solidFill>
              </a:rPr>
              <a:t>Victimisation</a:t>
            </a:r>
          </a:p>
          <a:p>
            <a:pPr lvl="1"/>
            <a:r>
              <a:rPr lang="en-GB" dirty="0">
                <a:solidFill>
                  <a:schemeClr val="accent5">
                    <a:lumMod val="50000"/>
                  </a:schemeClr>
                </a:solidFill>
              </a:rPr>
              <a:t>Treating a person unfavourably because they have taken (or might be taking) action under the Equality Act or supporting somebody who is doing so</a:t>
            </a:r>
          </a:p>
          <a:p>
            <a:endParaRPr lang="en-GB" dirty="0"/>
          </a:p>
          <a:p>
            <a:endParaRPr lang="en-GB" dirty="0"/>
          </a:p>
        </p:txBody>
      </p:sp>
    </p:spTree>
    <p:extLst>
      <p:ext uri="{BB962C8B-B14F-4D97-AF65-F5344CB8AC3E}">
        <p14:creationId xmlns:p14="http://schemas.microsoft.com/office/powerpoint/2010/main" val="1770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288" y="1772816"/>
            <a:ext cx="8229600" cy="3960440"/>
          </a:xfrm>
        </p:spPr>
        <p:txBody>
          <a:bodyPr/>
          <a:lstStyle/>
          <a:p>
            <a:r>
              <a:rPr lang="en-GB" dirty="0"/>
              <a:t>Methods used to communicate REF processes have not been developed in consideration of the requirements of different staff groups.  This results in some women who are on maternity leave not being considered in the selection process.</a:t>
            </a:r>
          </a:p>
          <a:p>
            <a:endParaRPr lang="en-GB" dirty="0"/>
          </a:p>
          <a:p>
            <a:r>
              <a:rPr lang="en-GB" dirty="0">
                <a:solidFill>
                  <a:schemeClr val="accent5">
                    <a:lumMod val="50000"/>
                  </a:schemeClr>
                </a:solidFill>
              </a:rPr>
              <a:t>Indirect discrimination</a:t>
            </a:r>
          </a:p>
          <a:p>
            <a:pPr lvl="1"/>
            <a:r>
              <a:rPr lang="en-GB" dirty="0">
                <a:solidFill>
                  <a:schemeClr val="accent5">
                    <a:lumMod val="50000"/>
                  </a:schemeClr>
                </a:solidFill>
              </a:rPr>
              <a:t>A practice of policy which may at first appear neutral in its effects, but at closer examinations disproportionately and adversely effects a person’s protected characteristic.</a:t>
            </a:r>
          </a:p>
        </p:txBody>
      </p:sp>
    </p:spTree>
    <p:extLst>
      <p:ext uri="{BB962C8B-B14F-4D97-AF65-F5344CB8AC3E}">
        <p14:creationId xmlns:p14="http://schemas.microsoft.com/office/powerpoint/2010/main" val="33478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Including outputs from a BAME member of staff in the submission because of their ethnicity.</a:t>
            </a:r>
          </a:p>
          <a:p>
            <a:endParaRPr lang="en-GB" dirty="0"/>
          </a:p>
          <a:p>
            <a:r>
              <a:rPr lang="en-GB" dirty="0">
                <a:solidFill>
                  <a:schemeClr val="accent5">
                    <a:lumMod val="50000"/>
                  </a:schemeClr>
                </a:solidFill>
              </a:rPr>
              <a:t>Positive discrimination</a:t>
            </a:r>
          </a:p>
          <a:p>
            <a:pPr lvl="1"/>
            <a:r>
              <a:rPr lang="en-GB" dirty="0">
                <a:solidFill>
                  <a:schemeClr val="accent5">
                    <a:lumMod val="50000"/>
                  </a:schemeClr>
                </a:solidFill>
              </a:rPr>
              <a:t>Unlawful action taken by a University to overcome disadvantage for some protected groups who are socially or economically excluded.</a:t>
            </a:r>
          </a:p>
        </p:txBody>
      </p:sp>
    </p:spTree>
    <p:extLst>
      <p:ext uri="{BB962C8B-B14F-4D97-AF65-F5344CB8AC3E}">
        <p14:creationId xmlns:p14="http://schemas.microsoft.com/office/powerpoint/2010/main" val="16274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 member of staff is not identified as having Significant Responsibility for Research because their partner is a Reverend. </a:t>
            </a:r>
          </a:p>
          <a:p>
            <a:pPr marL="0" indent="0">
              <a:buNone/>
            </a:pPr>
            <a:endParaRPr lang="en-GB" dirty="0"/>
          </a:p>
          <a:p>
            <a:r>
              <a:rPr lang="en-GB" dirty="0">
                <a:solidFill>
                  <a:schemeClr val="accent5">
                    <a:lumMod val="50000"/>
                  </a:schemeClr>
                </a:solidFill>
              </a:rPr>
              <a:t>Discrimination by association</a:t>
            </a:r>
          </a:p>
          <a:p>
            <a:pPr lvl="1"/>
            <a:r>
              <a:rPr lang="en-GB" dirty="0">
                <a:solidFill>
                  <a:schemeClr val="accent5">
                    <a:lumMod val="50000"/>
                  </a:schemeClr>
                </a:solidFill>
              </a:rPr>
              <a:t>Where a person does not have a protected characteristics themselves but is treated less favourably because of their relationship with someone who does.</a:t>
            </a:r>
          </a:p>
          <a:p>
            <a:endParaRPr lang="en-GB" dirty="0"/>
          </a:p>
          <a:p>
            <a:endParaRPr lang="en-GB" dirty="0"/>
          </a:p>
        </p:txBody>
      </p:sp>
    </p:spTree>
    <p:extLst>
      <p:ext uri="{BB962C8B-B14F-4D97-AF65-F5344CB8AC3E}">
        <p14:creationId xmlns:p14="http://schemas.microsoft.com/office/powerpoint/2010/main" val="38080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82836" y="1700808"/>
            <a:ext cx="8229600" cy="4320480"/>
          </a:xfrm>
        </p:spPr>
        <p:txBody>
          <a:bodyPr/>
          <a:lstStyle/>
          <a:p>
            <a:r>
              <a:rPr lang="en-GB" dirty="0"/>
              <a:t>A man took an extended period of parental leave and a woman took a period of maternity leave – both periods were 6 months, they were both in the same unit of assessment and both met criteria for submission.  The man is not submitted because he took extended parental leave.</a:t>
            </a:r>
          </a:p>
          <a:p>
            <a:endParaRPr lang="en-GB" dirty="0"/>
          </a:p>
          <a:p>
            <a:r>
              <a:rPr lang="en-GB" dirty="0">
                <a:solidFill>
                  <a:schemeClr val="accent5">
                    <a:lumMod val="50000"/>
                  </a:schemeClr>
                </a:solidFill>
              </a:rPr>
              <a:t>Different treatment of two individuals where the reason for the difference in treatment is a protected characteristic.</a:t>
            </a:r>
          </a:p>
          <a:p>
            <a:endParaRPr lang="en-GB" dirty="0"/>
          </a:p>
        </p:txBody>
      </p:sp>
    </p:spTree>
    <p:extLst>
      <p:ext uri="{BB962C8B-B14F-4D97-AF65-F5344CB8AC3E}">
        <p14:creationId xmlns:p14="http://schemas.microsoft.com/office/powerpoint/2010/main" val="12950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1735-1FB0-4155-824E-D3DE378BBBF8}"/>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3AA08477-DAAD-48D1-B0E4-B0277F5FD191}"/>
              </a:ext>
            </a:extLst>
          </p:cNvPr>
          <p:cNvSpPr>
            <a:spLocks noGrp="1"/>
          </p:cNvSpPr>
          <p:nvPr>
            <p:ph idx="1"/>
          </p:nvPr>
        </p:nvSpPr>
        <p:spPr/>
        <p:txBody>
          <a:bodyPr/>
          <a:lstStyle/>
          <a:p>
            <a:pPr marL="0" indent="0">
              <a:buNone/>
            </a:pPr>
            <a:r>
              <a:rPr lang="en-GB" dirty="0"/>
              <a:t>REF 2021 Equality and Diversity Briefing - “Equalities Law and the Impact on the REF 2021” is available at:</a:t>
            </a:r>
          </a:p>
          <a:p>
            <a:pPr marL="0" indent="0">
              <a:buNone/>
            </a:pPr>
            <a:endParaRPr lang="en-GB" dirty="0"/>
          </a:p>
          <a:p>
            <a:pPr marL="0" indent="0">
              <a:buNone/>
            </a:pPr>
            <a:r>
              <a:rPr lang="en-GB" dirty="0">
                <a:hlinkClick r:id="rId2"/>
              </a:rPr>
              <a:t>https://staff.hud.ac.uk/portal/ref2021/equalityanddiversity/</a:t>
            </a:r>
            <a:endParaRPr lang="en-GB" dirty="0"/>
          </a:p>
          <a:p>
            <a:pPr marL="0" indent="0">
              <a:buNone/>
            </a:pPr>
            <a:endParaRPr lang="en-GB" dirty="0"/>
          </a:p>
          <a:p>
            <a:pPr marL="0" indent="0">
              <a:buNone/>
            </a:pPr>
            <a:r>
              <a:rPr lang="en-GB" dirty="0"/>
              <a:t>along with a copy of this presentation</a:t>
            </a:r>
          </a:p>
        </p:txBody>
      </p:sp>
    </p:spTree>
    <p:extLst>
      <p:ext uri="{BB962C8B-B14F-4D97-AF65-F5344CB8AC3E}">
        <p14:creationId xmlns:p14="http://schemas.microsoft.com/office/powerpoint/2010/main" val="288021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Concerns from RAE2008</a:t>
            </a:r>
          </a:p>
        </p:txBody>
      </p:sp>
      <p:sp>
        <p:nvSpPr>
          <p:cNvPr id="4" name="Content Placeholder 2"/>
          <p:cNvSpPr>
            <a:spLocks noGrp="1"/>
          </p:cNvSpPr>
          <p:nvPr>
            <p:ph idx="1"/>
          </p:nvPr>
        </p:nvSpPr>
        <p:spPr/>
        <p:txBody>
          <a:bodyPr/>
          <a:lstStyle/>
          <a:p>
            <a:pPr marL="0" indent="0">
              <a:buNone/>
            </a:pPr>
            <a:r>
              <a:rPr lang="en-GB" dirty="0"/>
              <a:t>`Selection of Staff for Inclusion in RAE 2008’ (HEFCE, 2009) found:</a:t>
            </a:r>
          </a:p>
          <a:p>
            <a:pPr lvl="1"/>
            <a:r>
              <a:rPr lang="en-GB" dirty="0"/>
              <a:t>Selection rate for staff with declared disability lower than staff without declaration (but low declaration rate)</a:t>
            </a:r>
          </a:p>
          <a:p>
            <a:pPr lvl="1"/>
            <a:r>
              <a:rPr lang="en-GB" dirty="0"/>
              <a:t>67% of male permanent academic staff selected but only 48% of women (but lower proportion of women had research record)</a:t>
            </a:r>
          </a:p>
          <a:p>
            <a:pPr lvl="1"/>
            <a:r>
              <a:rPr lang="en-GB" dirty="0"/>
              <a:t>Women aged 30-50 particularly low rates of selection</a:t>
            </a:r>
          </a:p>
          <a:p>
            <a:pPr lvl="1"/>
            <a:r>
              <a:rPr lang="en-GB" dirty="0"/>
              <a:t>Selection of staff in black ethnic group lower than other groups (remains unexplained)</a:t>
            </a:r>
          </a:p>
          <a:p>
            <a:pPr lvl="1"/>
            <a:r>
              <a:rPr lang="en-GB" dirty="0"/>
              <a:t>Women and BME staff less likely to be cited</a:t>
            </a:r>
          </a:p>
        </p:txBody>
      </p:sp>
    </p:spTree>
    <p:extLst>
      <p:ext uri="{BB962C8B-B14F-4D97-AF65-F5344CB8AC3E}">
        <p14:creationId xmlns:p14="http://schemas.microsoft.com/office/powerpoint/2010/main" val="49538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Concerns from REF2014</a:t>
            </a:r>
          </a:p>
        </p:txBody>
      </p:sp>
      <p:sp>
        <p:nvSpPr>
          <p:cNvPr id="4" name="Content Placeholder 2"/>
          <p:cNvSpPr>
            <a:spLocks noGrp="1"/>
          </p:cNvSpPr>
          <p:nvPr>
            <p:ph idx="1"/>
          </p:nvPr>
        </p:nvSpPr>
        <p:spPr>
          <a:xfrm>
            <a:off x="179512" y="1817440"/>
            <a:ext cx="8621544" cy="5040560"/>
          </a:xfrm>
        </p:spPr>
        <p:txBody>
          <a:bodyPr/>
          <a:lstStyle/>
          <a:p>
            <a:pPr marL="0" indent="0">
              <a:buNone/>
            </a:pPr>
            <a:r>
              <a:rPr lang="en-GB" dirty="0"/>
              <a:t>`Selection of Staff for Inclusion in REF 2014’ (HEFCE, 2015) found:</a:t>
            </a:r>
          </a:p>
          <a:p>
            <a:pPr lvl="1"/>
            <a:r>
              <a:rPr lang="en-GB" sz="1800" dirty="0"/>
              <a:t>Selection rate for staff with declared disability lower than staff without declaration </a:t>
            </a:r>
          </a:p>
          <a:p>
            <a:pPr lvl="1"/>
            <a:r>
              <a:rPr lang="en-GB" sz="1800" dirty="0"/>
              <a:t>67% of male permanent academic staff were selected but only 51% of women </a:t>
            </a:r>
          </a:p>
          <a:p>
            <a:pPr lvl="1"/>
            <a:r>
              <a:rPr lang="en-GB" sz="1800" dirty="0"/>
              <a:t>The selection gap between men and women increased with age</a:t>
            </a:r>
          </a:p>
          <a:p>
            <a:pPr lvl="1"/>
            <a:r>
              <a:rPr lang="en-GB" sz="1800" dirty="0"/>
              <a:t>EU and non-EU staff experienced higher selection rates than UK staff </a:t>
            </a:r>
          </a:p>
          <a:p>
            <a:pPr lvl="1"/>
            <a:r>
              <a:rPr lang="en-GB" sz="1800" dirty="0"/>
              <a:t>Selection of staff in Black and Asian UK and non-EU nationals were lower than in other ethnic groups</a:t>
            </a:r>
          </a:p>
          <a:p>
            <a:pPr lvl="1"/>
            <a:r>
              <a:rPr lang="en-GB" sz="1800" dirty="0"/>
              <a:t>ECRs had a selection rate of 80%, significantly higher than for non-ECRs 58%. Sex disparity in selection rates is less at the start of careers</a:t>
            </a:r>
          </a:p>
          <a:p>
            <a:pPr lvl="1"/>
            <a:r>
              <a:rPr lang="en-GB" sz="1800" dirty="0"/>
              <a:t>Staff with contracts of &lt;1FTE were significantly less likely to be selected</a:t>
            </a:r>
          </a:p>
        </p:txBody>
      </p:sp>
    </p:spTree>
    <p:extLst>
      <p:ext uri="{BB962C8B-B14F-4D97-AF65-F5344CB8AC3E}">
        <p14:creationId xmlns:p14="http://schemas.microsoft.com/office/powerpoint/2010/main" val="297228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paragraph from </a:t>
            </a:r>
            <a:br>
              <a:rPr lang="en-GB" dirty="0"/>
            </a:br>
            <a:r>
              <a:rPr lang="en-GB" dirty="0"/>
              <a:t>HEFCE 2015 report</a:t>
            </a:r>
          </a:p>
        </p:txBody>
      </p:sp>
      <p:sp>
        <p:nvSpPr>
          <p:cNvPr id="3" name="Content Placeholder 2"/>
          <p:cNvSpPr>
            <a:spLocks noGrp="1"/>
          </p:cNvSpPr>
          <p:nvPr>
            <p:ph idx="1"/>
          </p:nvPr>
        </p:nvSpPr>
        <p:spPr/>
        <p:txBody>
          <a:bodyPr/>
          <a:lstStyle/>
          <a:p>
            <a:pPr marL="0" indent="0">
              <a:buNone/>
            </a:pPr>
            <a:r>
              <a:rPr lang="en-GB" dirty="0"/>
              <a:t>“Despite the progress in some areas, the remaining equality challenges that remain have been thrown into sharp relief by this analysis. These include the continued under-selection of many black and minority ethnic staff (particularly black staff) and staff with disabilities, and the increase with age in the selection gap between men and women. The detailed analysis contained in this report will inform wider equality and diversity work in the sector, as well as being taken into account in preparations for any future REF.”</a:t>
            </a:r>
          </a:p>
          <a:p>
            <a:endParaRPr lang="en-GB" dirty="0"/>
          </a:p>
        </p:txBody>
      </p:sp>
    </p:spTree>
    <p:extLst>
      <p:ext uri="{BB962C8B-B14F-4D97-AF65-F5344CB8AC3E}">
        <p14:creationId xmlns:p14="http://schemas.microsoft.com/office/powerpoint/2010/main" val="215913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FDA7-7FF8-4EBF-8AF2-6A8609F80F55}"/>
              </a:ext>
            </a:extLst>
          </p:cNvPr>
          <p:cNvSpPr>
            <a:spLocks noGrp="1"/>
          </p:cNvSpPr>
          <p:nvPr>
            <p:ph type="title"/>
          </p:nvPr>
        </p:nvSpPr>
        <p:spPr/>
        <p:txBody>
          <a:bodyPr/>
          <a:lstStyle/>
          <a:p>
            <a:r>
              <a:rPr lang="en-GB" dirty="0"/>
              <a:t>REF Decision Makers and Advisors</a:t>
            </a:r>
          </a:p>
        </p:txBody>
      </p:sp>
      <p:graphicFrame>
        <p:nvGraphicFramePr>
          <p:cNvPr id="4" name="Table 3">
            <a:extLst>
              <a:ext uri="{FF2B5EF4-FFF2-40B4-BE49-F238E27FC236}">
                <a16:creationId xmlns:a16="http://schemas.microsoft.com/office/drawing/2014/main" id="{DF42B28C-69F6-47E8-8BBF-FB70BE762B6C}"/>
              </a:ext>
            </a:extLst>
          </p:cNvPr>
          <p:cNvGraphicFramePr>
            <a:graphicFrameLocks noGrp="1"/>
          </p:cNvGraphicFramePr>
          <p:nvPr>
            <p:extLst>
              <p:ext uri="{D42A27DB-BD31-4B8C-83A1-F6EECF244321}">
                <p14:modId xmlns:p14="http://schemas.microsoft.com/office/powerpoint/2010/main" val="3376911189"/>
              </p:ext>
            </p:extLst>
          </p:nvPr>
        </p:nvGraphicFramePr>
        <p:xfrm>
          <a:off x="611560" y="1916832"/>
          <a:ext cx="8013328" cy="4423293"/>
        </p:xfrm>
        <a:graphic>
          <a:graphicData uri="http://schemas.openxmlformats.org/drawingml/2006/table">
            <a:tbl>
              <a:tblPr firstRow="1" firstCol="1" bandRow="1">
                <a:tableStyleId>{5C22544A-7EE6-4342-B048-85BDC9FD1C3A}</a:tableStyleId>
              </a:tblPr>
              <a:tblGrid>
                <a:gridCol w="2673480">
                  <a:extLst>
                    <a:ext uri="{9D8B030D-6E8A-4147-A177-3AD203B41FA5}">
                      <a16:colId xmlns:a16="http://schemas.microsoft.com/office/drawing/2014/main" val="1925544631"/>
                    </a:ext>
                  </a:extLst>
                </a:gridCol>
                <a:gridCol w="2665480">
                  <a:extLst>
                    <a:ext uri="{9D8B030D-6E8A-4147-A177-3AD203B41FA5}">
                      <a16:colId xmlns:a16="http://schemas.microsoft.com/office/drawing/2014/main" val="2405430282"/>
                    </a:ext>
                  </a:extLst>
                </a:gridCol>
                <a:gridCol w="2674368">
                  <a:extLst>
                    <a:ext uri="{9D8B030D-6E8A-4147-A177-3AD203B41FA5}">
                      <a16:colId xmlns:a16="http://schemas.microsoft.com/office/drawing/2014/main" val="2357649688"/>
                    </a:ext>
                  </a:extLst>
                </a:gridCol>
              </a:tblGrid>
              <a:tr h="204111">
                <a:tc>
                  <a:txBody>
                    <a:bodyPr/>
                    <a:lstStyle/>
                    <a:p>
                      <a:pPr>
                        <a:lnSpc>
                          <a:spcPct val="107000"/>
                        </a:lnSpc>
                        <a:spcAft>
                          <a:spcPts val="0"/>
                        </a:spcAft>
                      </a:pPr>
                      <a:r>
                        <a:rPr lang="en-GB" sz="1400">
                          <a:solidFill>
                            <a:srgbClr val="003772"/>
                          </a:solidFill>
                          <a:effectLst/>
                        </a:rPr>
                        <a:t>Area</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Advisors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Decision Makers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3626004414"/>
                  </a:ext>
                </a:extLst>
              </a:tr>
              <a:tr h="417647">
                <a:tc>
                  <a:txBody>
                    <a:bodyPr/>
                    <a:lstStyle/>
                    <a:p>
                      <a:pPr>
                        <a:lnSpc>
                          <a:spcPct val="107000"/>
                        </a:lnSpc>
                        <a:spcAft>
                          <a:spcPts val="0"/>
                        </a:spcAft>
                      </a:pPr>
                      <a:r>
                        <a:rPr lang="en-GB" sz="1400">
                          <a:solidFill>
                            <a:srgbClr val="003772"/>
                          </a:solidFill>
                          <a:effectLst/>
                        </a:rPr>
                        <a:t>SRR</a:t>
                      </a:r>
                      <a:endParaRPr lang="en-GB" sz="1100">
                        <a:solidFill>
                          <a:srgbClr val="003772"/>
                        </a:solidFill>
                        <a:effectLst/>
                      </a:endParaRPr>
                    </a:p>
                    <a:p>
                      <a:pPr>
                        <a:lnSpc>
                          <a:spcPct val="107000"/>
                        </a:lnSpc>
                        <a:spcAft>
                          <a:spcPts val="0"/>
                        </a:spcAft>
                      </a:pPr>
                      <a:r>
                        <a:rPr lang="en-GB" sz="1400">
                          <a:solidFill>
                            <a:srgbClr val="003772"/>
                          </a:solidFill>
                          <a:effectLst/>
                        </a:rPr>
                        <a:t> </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Line Managers, Research Group Leaders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Associate Deans R&amp;E </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3970156535"/>
                  </a:ext>
                </a:extLst>
              </a:tr>
              <a:tr h="417647">
                <a:tc>
                  <a:txBody>
                    <a:bodyPr/>
                    <a:lstStyle/>
                    <a:p>
                      <a:pPr>
                        <a:lnSpc>
                          <a:spcPct val="107000"/>
                        </a:lnSpc>
                        <a:spcAft>
                          <a:spcPts val="0"/>
                        </a:spcAft>
                      </a:pPr>
                      <a:r>
                        <a:rPr lang="en-GB" sz="1400">
                          <a:solidFill>
                            <a:srgbClr val="003772"/>
                          </a:solidFill>
                          <a:effectLst/>
                        </a:rPr>
                        <a:t>Independent Researcher</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Line Managers, Research Group Leaders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Associate Deans R&amp;E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1797940245"/>
                  </a:ext>
                </a:extLst>
              </a:tr>
              <a:tr h="631181">
                <a:tc>
                  <a:txBody>
                    <a:bodyPr/>
                    <a:lstStyle/>
                    <a:p>
                      <a:pPr>
                        <a:lnSpc>
                          <a:spcPct val="107000"/>
                        </a:lnSpc>
                        <a:spcAft>
                          <a:spcPts val="0"/>
                        </a:spcAft>
                      </a:pPr>
                      <a:r>
                        <a:rPr lang="en-GB" sz="1400">
                          <a:solidFill>
                            <a:srgbClr val="003772"/>
                          </a:solidFill>
                          <a:effectLst/>
                        </a:rPr>
                        <a:t>Research Outputs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Academics, Internal and External assessors, UOA Coordinators, ADREs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REF Oversight Committee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2120458691"/>
                  </a:ext>
                </a:extLst>
              </a:tr>
              <a:tr h="417647">
                <a:tc>
                  <a:txBody>
                    <a:bodyPr/>
                    <a:lstStyle/>
                    <a:p>
                      <a:pPr>
                        <a:lnSpc>
                          <a:spcPct val="107000"/>
                        </a:lnSpc>
                        <a:spcAft>
                          <a:spcPts val="0"/>
                        </a:spcAft>
                      </a:pPr>
                      <a:r>
                        <a:rPr lang="en-GB" sz="1400">
                          <a:solidFill>
                            <a:srgbClr val="003772"/>
                          </a:solidFill>
                          <a:effectLst/>
                        </a:rPr>
                        <a:t>Impact Case Studies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UOA Coordinators, ADREs, External assessors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REF Oversight Committee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2696422388"/>
                  </a:ext>
                </a:extLst>
              </a:tr>
              <a:tr h="417647">
                <a:tc>
                  <a:txBody>
                    <a:bodyPr/>
                    <a:lstStyle/>
                    <a:p>
                      <a:pPr>
                        <a:lnSpc>
                          <a:spcPct val="107000"/>
                        </a:lnSpc>
                        <a:spcAft>
                          <a:spcPts val="0"/>
                        </a:spcAft>
                      </a:pPr>
                      <a:r>
                        <a:rPr lang="en-GB" sz="1400">
                          <a:solidFill>
                            <a:srgbClr val="003772"/>
                          </a:solidFill>
                          <a:effectLst/>
                        </a:rPr>
                        <a:t>Institution Environment Statement</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Director R&amp;E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REF Oversight Committee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3616013959"/>
                  </a:ext>
                </a:extLst>
              </a:tr>
              <a:tr h="417647">
                <a:tc>
                  <a:txBody>
                    <a:bodyPr/>
                    <a:lstStyle/>
                    <a:p>
                      <a:pPr>
                        <a:lnSpc>
                          <a:spcPct val="107000"/>
                        </a:lnSpc>
                        <a:spcAft>
                          <a:spcPts val="0"/>
                        </a:spcAft>
                      </a:pPr>
                      <a:r>
                        <a:rPr lang="en-GB" sz="1400">
                          <a:solidFill>
                            <a:srgbClr val="003772"/>
                          </a:solidFill>
                          <a:effectLst/>
                        </a:rPr>
                        <a:t>UOA Environment Statements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UOA Coordinators, ADREs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REF Oversight Committee</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1697238048"/>
                  </a:ext>
                </a:extLst>
              </a:tr>
              <a:tr h="204111">
                <a:tc>
                  <a:txBody>
                    <a:bodyPr/>
                    <a:lstStyle/>
                    <a:p>
                      <a:pPr>
                        <a:lnSpc>
                          <a:spcPct val="107000"/>
                        </a:lnSpc>
                        <a:spcAft>
                          <a:spcPts val="0"/>
                        </a:spcAft>
                      </a:pPr>
                      <a:r>
                        <a:rPr lang="en-GB" sz="1400">
                          <a:solidFill>
                            <a:srgbClr val="003772"/>
                          </a:solidFill>
                          <a:effectLst/>
                        </a:rPr>
                        <a:t>Individual Circumstances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 </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IC Panel</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1096927455"/>
                  </a:ext>
                </a:extLst>
              </a:tr>
              <a:tr h="204111">
                <a:tc>
                  <a:txBody>
                    <a:bodyPr/>
                    <a:lstStyle/>
                    <a:p>
                      <a:pPr>
                        <a:lnSpc>
                          <a:spcPct val="107000"/>
                        </a:lnSpc>
                        <a:spcAft>
                          <a:spcPts val="0"/>
                        </a:spcAft>
                      </a:pPr>
                      <a:r>
                        <a:rPr lang="en-GB" sz="1400">
                          <a:solidFill>
                            <a:srgbClr val="003772"/>
                          </a:solidFill>
                          <a:effectLst/>
                        </a:rPr>
                        <a:t>Appeals</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 </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REF Appeals Panel</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4025163422"/>
                  </a:ext>
                </a:extLst>
              </a:tr>
              <a:tr h="844716">
                <a:tc>
                  <a:txBody>
                    <a:bodyPr/>
                    <a:lstStyle/>
                    <a:p>
                      <a:pPr>
                        <a:lnSpc>
                          <a:spcPct val="107000"/>
                        </a:lnSpc>
                        <a:spcAft>
                          <a:spcPts val="0"/>
                        </a:spcAft>
                      </a:pPr>
                      <a:r>
                        <a:rPr lang="en-GB" sz="1400">
                          <a:solidFill>
                            <a:srgbClr val="003772"/>
                          </a:solidFill>
                          <a:effectLst/>
                        </a:rPr>
                        <a:t>Requests to Research England for unit reductions in the number of outputs required</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a:solidFill>
                            <a:srgbClr val="003772"/>
                          </a:solidFill>
                          <a:effectLst/>
                        </a:rPr>
                        <a:t> </a:t>
                      </a:r>
                      <a:endParaRPr lang="en-GB" sz="110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tc>
                  <a:txBody>
                    <a:bodyPr/>
                    <a:lstStyle/>
                    <a:p>
                      <a:pPr>
                        <a:lnSpc>
                          <a:spcPct val="107000"/>
                        </a:lnSpc>
                        <a:spcAft>
                          <a:spcPts val="0"/>
                        </a:spcAft>
                      </a:pPr>
                      <a:r>
                        <a:rPr lang="en-GB" sz="1400" dirty="0">
                          <a:solidFill>
                            <a:srgbClr val="003772"/>
                          </a:solidFill>
                          <a:effectLst/>
                        </a:rPr>
                        <a:t>REF Oversight Committee</a:t>
                      </a:r>
                      <a:endParaRPr lang="en-GB" sz="1100" dirty="0">
                        <a:solidFill>
                          <a:srgbClr val="00377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79" marR="64479" marT="0" marB="0"/>
                </a:tc>
                <a:extLst>
                  <a:ext uri="{0D108BD9-81ED-4DB2-BD59-A6C34878D82A}">
                    <a16:rowId xmlns:a16="http://schemas.microsoft.com/office/drawing/2014/main" val="3615599623"/>
                  </a:ext>
                </a:extLst>
              </a:tr>
            </a:tbl>
          </a:graphicData>
        </a:graphic>
      </p:graphicFrame>
    </p:spTree>
    <p:extLst>
      <p:ext uri="{BB962C8B-B14F-4D97-AF65-F5344CB8AC3E}">
        <p14:creationId xmlns:p14="http://schemas.microsoft.com/office/powerpoint/2010/main" val="214933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Equality Act 2010 and Public Sector </a:t>
            </a:r>
            <a:br>
              <a:rPr lang="en-GB" dirty="0"/>
            </a:br>
            <a:r>
              <a:rPr lang="en-GB" dirty="0"/>
              <a:t>Equality Duty 2011 </a:t>
            </a:r>
          </a:p>
        </p:txBody>
      </p:sp>
      <p:sp>
        <p:nvSpPr>
          <p:cNvPr id="4" name="Content Placeholder 2"/>
          <p:cNvSpPr txBox="1">
            <a:spLocks/>
          </p:cNvSpPr>
          <p:nvPr/>
        </p:nvSpPr>
        <p:spPr bwMode="auto">
          <a:xfrm>
            <a:off x="107504" y="1772816"/>
            <a:ext cx="8928992" cy="388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a:lstStyle>
          <a:p>
            <a:pPr marL="0" indent="0">
              <a:buNone/>
            </a:pPr>
            <a:r>
              <a:rPr lang="en-GB" dirty="0"/>
              <a:t>Both as employers and public bodies, HEIs need to ensure that their REF procedures do not discriminate unlawfully against, or otherwise have the effect of harassing or victimising individuals with protected characteristics.</a:t>
            </a:r>
          </a:p>
          <a:p>
            <a:pPr marL="0" indent="0">
              <a:buNone/>
            </a:pPr>
            <a:r>
              <a:rPr lang="en-GB" dirty="0"/>
              <a:t>HEIs, in carrying out their functions, must have due regard to the need to: </a:t>
            </a:r>
          </a:p>
          <a:p>
            <a:pPr marL="0" indent="0">
              <a:buNone/>
            </a:pPr>
            <a:r>
              <a:rPr lang="en-GB" sz="2000" dirty="0"/>
              <a:t>a. Eliminate discrimination, harassment, victimisation and any other conduct that is prohibited by or under the Act. </a:t>
            </a:r>
          </a:p>
          <a:p>
            <a:pPr marL="0" indent="0">
              <a:buNone/>
            </a:pPr>
            <a:r>
              <a:rPr lang="en-GB" sz="2000" dirty="0"/>
              <a:t>b. Advance equality of opportunity between persons who share a relevant protected characteristic and persons who do not share it. </a:t>
            </a:r>
          </a:p>
          <a:p>
            <a:pPr marL="0" indent="0">
              <a:buNone/>
            </a:pPr>
            <a:r>
              <a:rPr lang="en-GB" sz="2000" dirty="0"/>
              <a:t>c. Foster good relations between persons who share a relevant protected characteristic and persons who do not share it. </a:t>
            </a:r>
            <a:r>
              <a:rPr lang="en-GB" sz="1800" dirty="0"/>
              <a:t>. </a:t>
            </a:r>
            <a:endParaRPr lang="en-GB" sz="1800" kern="0" dirty="0"/>
          </a:p>
        </p:txBody>
      </p:sp>
    </p:spTree>
    <p:extLst>
      <p:ext uri="{BB962C8B-B14F-4D97-AF65-F5344CB8AC3E}">
        <p14:creationId xmlns:p14="http://schemas.microsoft.com/office/powerpoint/2010/main" val="262382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Equality Act 2010 – Protected </a:t>
            </a:r>
            <a:br>
              <a:rPr lang="en-GB" dirty="0"/>
            </a:br>
            <a:r>
              <a:rPr lang="en-GB" dirty="0"/>
              <a:t>characteristics </a:t>
            </a:r>
          </a:p>
        </p:txBody>
      </p:sp>
      <p:sp>
        <p:nvSpPr>
          <p:cNvPr id="4" name="Content Placeholder 2"/>
          <p:cNvSpPr txBox="1">
            <a:spLocks/>
          </p:cNvSpPr>
          <p:nvPr/>
        </p:nvSpPr>
        <p:spPr bwMode="auto">
          <a:xfrm>
            <a:off x="395288" y="1916832"/>
            <a:ext cx="8229600" cy="388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a:lstStyle>
          <a:p>
            <a:r>
              <a:rPr lang="en-GB" kern="0" dirty="0"/>
              <a:t>Protected characteristics:</a:t>
            </a:r>
          </a:p>
          <a:p>
            <a:pPr lvl="1"/>
            <a:r>
              <a:rPr lang="en-GB" kern="0" dirty="0"/>
              <a:t>Age</a:t>
            </a:r>
          </a:p>
          <a:p>
            <a:pPr lvl="1"/>
            <a:r>
              <a:rPr lang="en-GB" kern="0" dirty="0"/>
              <a:t>Disability</a:t>
            </a:r>
          </a:p>
          <a:p>
            <a:pPr lvl="1"/>
            <a:r>
              <a:rPr lang="en-GB" kern="0" dirty="0"/>
              <a:t>Gender Reassignment</a:t>
            </a:r>
          </a:p>
          <a:p>
            <a:pPr lvl="1"/>
            <a:r>
              <a:rPr lang="en-GB" kern="0" dirty="0"/>
              <a:t>Race</a:t>
            </a:r>
          </a:p>
          <a:p>
            <a:pPr lvl="1"/>
            <a:r>
              <a:rPr lang="en-GB" kern="0" dirty="0"/>
              <a:t>Religion or belief</a:t>
            </a:r>
          </a:p>
          <a:p>
            <a:pPr lvl="1"/>
            <a:r>
              <a:rPr lang="en-GB" kern="0" dirty="0"/>
              <a:t>Sex</a:t>
            </a:r>
          </a:p>
          <a:p>
            <a:pPr lvl="1"/>
            <a:r>
              <a:rPr lang="en-GB" kern="0" dirty="0"/>
              <a:t>Sexual Orientation</a:t>
            </a:r>
          </a:p>
          <a:p>
            <a:pPr lvl="1"/>
            <a:r>
              <a:rPr lang="en-GB" kern="0" dirty="0"/>
              <a:t>Marriage and Civil Partnership</a:t>
            </a:r>
          </a:p>
          <a:p>
            <a:pPr lvl="1"/>
            <a:r>
              <a:rPr lang="en-GB" kern="0" dirty="0"/>
              <a:t>Pregnancy and Maternity</a:t>
            </a:r>
          </a:p>
        </p:txBody>
      </p:sp>
    </p:spTree>
    <p:extLst>
      <p:ext uri="{BB962C8B-B14F-4D97-AF65-F5344CB8AC3E}">
        <p14:creationId xmlns:p14="http://schemas.microsoft.com/office/powerpoint/2010/main" val="418277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7B6A-9D89-4508-88B1-78303F282F50}"/>
              </a:ext>
            </a:extLst>
          </p:cNvPr>
          <p:cNvSpPr>
            <a:spLocks noGrp="1"/>
          </p:cNvSpPr>
          <p:nvPr>
            <p:ph type="title"/>
          </p:nvPr>
        </p:nvSpPr>
        <p:spPr/>
        <p:txBody>
          <a:bodyPr/>
          <a:lstStyle/>
          <a:p>
            <a:r>
              <a:rPr lang="en-GB" dirty="0"/>
              <a:t>Unconscious Bias</a:t>
            </a:r>
          </a:p>
        </p:txBody>
      </p:sp>
      <p:sp>
        <p:nvSpPr>
          <p:cNvPr id="3" name="Content Placeholder 2">
            <a:extLst>
              <a:ext uri="{FF2B5EF4-FFF2-40B4-BE49-F238E27FC236}">
                <a16:creationId xmlns:a16="http://schemas.microsoft.com/office/drawing/2014/main" id="{73288BDC-1396-4270-9BD3-9CBEDDB78D99}"/>
              </a:ext>
            </a:extLst>
          </p:cNvPr>
          <p:cNvSpPr>
            <a:spLocks noGrp="1"/>
          </p:cNvSpPr>
          <p:nvPr>
            <p:ph idx="1"/>
          </p:nvPr>
        </p:nvSpPr>
        <p:spPr>
          <a:xfrm>
            <a:off x="395288" y="1772816"/>
            <a:ext cx="8229600" cy="3598862"/>
          </a:xfrm>
        </p:spPr>
        <p:txBody>
          <a:bodyPr/>
          <a:lstStyle/>
          <a:p>
            <a:r>
              <a:rPr lang="en-GB" dirty="0"/>
              <a:t>Your background, personal experiences, societal stereotypes and cultural context can have an impact on your decisions and actions without you realising. </a:t>
            </a:r>
          </a:p>
          <a:p>
            <a:r>
              <a:rPr lang="en-GB" dirty="0"/>
              <a:t>Implicit or unconscious bias happens by our brains making incredibly quick judgments and assessments of people and situations without us realising. Our biases are influenced by our </a:t>
            </a:r>
            <a:r>
              <a:rPr lang="en-GB" b="1" dirty="0"/>
              <a:t>background</a:t>
            </a:r>
            <a:r>
              <a:rPr lang="en-GB" dirty="0"/>
              <a:t>, </a:t>
            </a:r>
            <a:r>
              <a:rPr lang="en-GB" b="1" dirty="0"/>
              <a:t>cultural environment</a:t>
            </a:r>
            <a:r>
              <a:rPr lang="en-GB" dirty="0"/>
              <a:t> and </a:t>
            </a:r>
            <a:r>
              <a:rPr lang="en-GB" b="1" dirty="0"/>
              <a:t>personal experiences</a:t>
            </a:r>
            <a:r>
              <a:rPr lang="en-GB" dirty="0"/>
              <a:t>. We may not even be aware of these views and opinions, or be aware of their full impact and implications.</a:t>
            </a:r>
          </a:p>
          <a:p>
            <a:pPr marL="0" indent="0">
              <a:buNone/>
            </a:pPr>
            <a:endParaRPr lang="en-GB" dirty="0"/>
          </a:p>
        </p:txBody>
      </p:sp>
    </p:spTree>
    <p:extLst>
      <p:ext uri="{BB962C8B-B14F-4D97-AF65-F5344CB8AC3E}">
        <p14:creationId xmlns:p14="http://schemas.microsoft.com/office/powerpoint/2010/main" val="3157514885"/>
      </p:ext>
    </p:extLst>
  </p:cSld>
  <p:clrMapOvr>
    <a:masterClrMapping/>
  </p:clrMapOvr>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1960</TotalTime>
  <Words>1809</Words>
  <Application>Microsoft Office PowerPoint</Application>
  <PresentationFormat>On-screen Show (4:3)</PresentationFormat>
  <Paragraphs>171</Paragraphs>
  <Slides>27</Slides>
  <Notes>1</Notes>
  <HiddenSlides>0</HiddenSlides>
  <MMClips>0</MMClips>
  <ScaleCrop>false</ScaleCrop>
  <HeadingPairs>
    <vt:vector size="6" baseType="variant">
      <vt:variant>
        <vt:lpstr>Fonts Used</vt:lpstr>
      </vt:variant>
      <vt:variant>
        <vt:i4>3</vt:i4>
      </vt:variant>
      <vt:variant>
        <vt:lpstr>Theme</vt:lpstr>
      </vt:variant>
      <vt:variant>
        <vt:i4>21</vt:i4>
      </vt:variant>
      <vt:variant>
        <vt:lpstr>Slide Titles</vt:lpstr>
      </vt:variant>
      <vt:variant>
        <vt:i4>27</vt:i4>
      </vt:variant>
    </vt:vector>
  </HeadingPairs>
  <TitlesOfParts>
    <vt:vector size="51" baseType="lpstr">
      <vt:lpstr>Arial</vt:lpstr>
      <vt:lpstr>Calibri</vt:lpstr>
      <vt:lpstr>Times New Roman</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9_White</vt:lpstr>
      <vt:lpstr>10_White</vt:lpstr>
      <vt:lpstr>11_White</vt:lpstr>
      <vt:lpstr>12_White</vt:lpstr>
      <vt:lpstr>13_White</vt:lpstr>
      <vt:lpstr>14_White</vt:lpstr>
      <vt:lpstr>15_White</vt:lpstr>
      <vt:lpstr>16_White</vt:lpstr>
      <vt:lpstr> Equality and Diversity Training</vt:lpstr>
      <vt:lpstr>Context and aim of training</vt:lpstr>
      <vt:lpstr>Concerns from RAE2008</vt:lpstr>
      <vt:lpstr>Concerns from REF2014</vt:lpstr>
      <vt:lpstr>Summary paragraph from  HEFCE 2015 report</vt:lpstr>
      <vt:lpstr>REF Decision Makers and Advisors</vt:lpstr>
      <vt:lpstr>Equality Act 2010 and Public Sector  Equality Duty 2011 </vt:lpstr>
      <vt:lpstr>Equality Act 2010 – Protected  characteristics </vt:lpstr>
      <vt:lpstr>Unconscious Bias</vt:lpstr>
      <vt:lpstr>On-line training</vt:lpstr>
      <vt:lpstr>SRR</vt:lpstr>
      <vt:lpstr>IR (Panels A and B)</vt:lpstr>
      <vt:lpstr>IR (Panels C and D)</vt:lpstr>
      <vt:lpstr>Appeals (SRR/IR identification)</vt:lpstr>
      <vt:lpstr>Appeals Process</vt:lpstr>
      <vt:lpstr>Equality Impact Assessment</vt:lpstr>
      <vt:lpstr>Impact of EIA</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reading</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Tracy Turner</cp:lastModifiedBy>
  <cp:revision>90</cp:revision>
  <cp:lastPrinted>2019-12-19T09:08:13Z</cp:lastPrinted>
  <dcterms:created xsi:type="dcterms:W3CDTF">2012-10-10T08:25:01Z</dcterms:created>
  <dcterms:modified xsi:type="dcterms:W3CDTF">2019-12-19T09:14:02Z</dcterms:modified>
</cp:coreProperties>
</file>